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media/image18.jpg" ContentType="image/jpeg"/>
  <Override PartName="/ppt/tags/tag21.xml" ContentType="application/vnd.openxmlformats-officedocument.presentationml.tags+xml"/>
  <Override PartName="/ppt/notesSlides/notesSlide22.xml" ContentType="application/vnd.openxmlformats-officedocument.presentationml.notesSlide+xml"/>
  <Override PartName="/ppt/media/image19.jpg" ContentType="image/jpeg"/>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28"/>
  </p:notesMasterIdLst>
  <p:handoutMasterIdLst>
    <p:handoutMasterId r:id="rId29"/>
  </p:handoutMasterIdLst>
  <p:sldIdLst>
    <p:sldId id="268" r:id="rId3"/>
    <p:sldId id="270" r:id="rId4"/>
    <p:sldId id="271" r:id="rId5"/>
    <p:sldId id="272" r:id="rId6"/>
    <p:sldId id="273" r:id="rId7"/>
    <p:sldId id="274" r:id="rId8"/>
    <p:sldId id="275" r:id="rId9"/>
    <p:sldId id="276" r:id="rId10"/>
    <p:sldId id="277" r:id="rId11"/>
    <p:sldId id="294"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38" autoAdjust="0"/>
    <p:restoredTop sz="94660"/>
  </p:normalViewPr>
  <p:slideViewPr>
    <p:cSldViewPr snapToGrid="0">
      <p:cViewPr varScale="1">
        <p:scale>
          <a:sx n="83" d="100"/>
          <a:sy n="83" d="100"/>
        </p:scale>
        <p:origin x="86" y="1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36" d="100"/>
          <a:sy n="136" d="100"/>
        </p:scale>
        <p:origin x="-4608"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1B0DE8C-47F1-E541-B4DD-C4EB8DF58A07}" type="datetimeFigureOut">
              <a:rPr lang="en-US" smtClean="0"/>
              <a:t>4/21/2017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9608A881-B894-ED44-9108-D3317422893F}" type="slidenum">
              <a:rPr lang="en-US" smtClean="0"/>
              <a:t>‹#›</a:t>
            </a:fld>
            <a:endParaRPr lang="en-US"/>
          </a:p>
        </p:txBody>
      </p:sp>
    </p:spTree>
    <p:extLst>
      <p:ext uri="{BB962C8B-B14F-4D97-AF65-F5344CB8AC3E}">
        <p14:creationId xmlns:p14="http://schemas.microsoft.com/office/powerpoint/2010/main" val="895526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DBCDC475-BD9A-4C4C-9E91-34CA21719164}" type="slidenum">
              <a:rPr lang="en-US"/>
              <a:pPr>
                <a:defRPr/>
              </a:pPr>
              <a:t>‹#›</a:t>
            </a:fld>
            <a:endParaRPr lang="en-US"/>
          </a:p>
        </p:txBody>
      </p:sp>
    </p:spTree>
    <p:extLst>
      <p:ext uri="{BB962C8B-B14F-4D97-AF65-F5344CB8AC3E}">
        <p14:creationId xmlns:p14="http://schemas.microsoft.com/office/powerpoint/2010/main" val="13617049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CDC475-BD9A-4C4C-9E91-34CA21719164}" type="slidenum">
              <a:rPr lang="en-US" smtClean="0"/>
              <a:pPr>
                <a:defRPr/>
              </a:pPr>
              <a:t>1</a:t>
            </a:fld>
            <a:endParaRPr lang="en-US"/>
          </a:p>
        </p:txBody>
      </p:sp>
    </p:spTree>
    <p:extLst>
      <p:ext uri="{BB962C8B-B14F-4D97-AF65-F5344CB8AC3E}">
        <p14:creationId xmlns:p14="http://schemas.microsoft.com/office/powerpoint/2010/main" val="14824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050C073-A1BD-452C-BE79-FE453E4F3C5D}" type="slidenum">
              <a:rPr lang="en-US" altLang="en-US" smtClean="0"/>
              <a:pPr>
                <a:defRPr/>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Rapid safety assessment – You are not there to do maintenance or debris removal.  Call in for debris removal or set up cones, but keep on moving to the next assessment and next bridge.</a:t>
            </a:r>
          </a:p>
        </p:txBody>
      </p:sp>
      <p:sp>
        <p:nvSpPr>
          <p:cNvPr id="4" name="Slide Number Placeholder 3"/>
          <p:cNvSpPr>
            <a:spLocks noGrp="1"/>
          </p:cNvSpPr>
          <p:nvPr>
            <p:ph type="sldNum" sz="quarter" idx="5"/>
          </p:nvPr>
        </p:nvSpPr>
        <p:spPr/>
        <p:txBody>
          <a:bodyPr/>
          <a:lstStyle/>
          <a:p>
            <a:pPr>
              <a:defRPr/>
            </a:pPr>
            <a:fld id="{71FE1A3F-0565-48D1-9734-014BA6BB186F}" type="slidenum">
              <a:rPr lang="en-US" altLang="en-US"/>
              <a:pPr>
                <a:defRPr/>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3D40C06-B83B-4EFA-89DC-03BD51CF7372}" type="slidenum">
              <a:rPr lang="en-US" altLang="en-US" smtClean="0"/>
              <a:pPr>
                <a:defRPr/>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8FC209C-625D-4233-88BF-88F51BF2ACBE}" type="slidenum">
              <a:rPr lang="en-US" altLang="en-US" smtClean="0"/>
              <a:pPr>
                <a:defRPr/>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3058298-734C-40B3-8FD8-D76C5DD11CA9}" type="slidenum">
              <a:rPr lang="en-US" altLang="en-US" smtClean="0"/>
              <a:pPr>
                <a:defRPr/>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a:defRPr sz="5500">
                <a:solidFill>
                  <a:schemeClr val="tx1"/>
                </a:solidFill>
                <a:latin typeface="Garamond" pitchFamily="18" charset="0"/>
              </a:defRPr>
            </a:lvl1pPr>
            <a:lvl2pPr marL="758255" indent="-291636">
              <a:defRPr sz="5500">
                <a:solidFill>
                  <a:schemeClr val="tx1"/>
                </a:solidFill>
                <a:latin typeface="Garamond" pitchFamily="18" charset="0"/>
              </a:defRPr>
            </a:lvl2pPr>
            <a:lvl3pPr marL="1166546" indent="-233309">
              <a:defRPr sz="5500">
                <a:solidFill>
                  <a:schemeClr val="tx1"/>
                </a:solidFill>
                <a:latin typeface="Garamond" pitchFamily="18" charset="0"/>
              </a:defRPr>
            </a:lvl3pPr>
            <a:lvl4pPr marL="1633164" indent="-233309">
              <a:defRPr sz="5500">
                <a:solidFill>
                  <a:schemeClr val="tx1"/>
                </a:solidFill>
                <a:latin typeface="Garamond" pitchFamily="18" charset="0"/>
              </a:defRPr>
            </a:lvl4pPr>
            <a:lvl5pPr marL="2099782" indent="-233309">
              <a:defRPr sz="5500">
                <a:solidFill>
                  <a:schemeClr val="tx1"/>
                </a:solidFill>
                <a:latin typeface="Garamond" pitchFamily="18" charset="0"/>
              </a:defRPr>
            </a:lvl5pPr>
            <a:lvl6pPr marL="2566401" indent="-233309" eaLnBrk="0" fontAlgn="base" hangingPunct="0">
              <a:spcBef>
                <a:spcPct val="0"/>
              </a:spcBef>
              <a:spcAft>
                <a:spcPct val="0"/>
              </a:spcAft>
              <a:defRPr sz="5500">
                <a:solidFill>
                  <a:schemeClr val="tx1"/>
                </a:solidFill>
                <a:latin typeface="Garamond" pitchFamily="18" charset="0"/>
              </a:defRPr>
            </a:lvl6pPr>
            <a:lvl7pPr marL="3033019" indent="-233309" eaLnBrk="0" fontAlgn="base" hangingPunct="0">
              <a:spcBef>
                <a:spcPct val="0"/>
              </a:spcBef>
              <a:spcAft>
                <a:spcPct val="0"/>
              </a:spcAft>
              <a:defRPr sz="5500">
                <a:solidFill>
                  <a:schemeClr val="tx1"/>
                </a:solidFill>
                <a:latin typeface="Garamond" pitchFamily="18" charset="0"/>
              </a:defRPr>
            </a:lvl7pPr>
            <a:lvl8pPr marL="3499637" indent="-233309" eaLnBrk="0" fontAlgn="base" hangingPunct="0">
              <a:spcBef>
                <a:spcPct val="0"/>
              </a:spcBef>
              <a:spcAft>
                <a:spcPct val="0"/>
              </a:spcAft>
              <a:defRPr sz="5500">
                <a:solidFill>
                  <a:schemeClr val="tx1"/>
                </a:solidFill>
                <a:latin typeface="Garamond" pitchFamily="18" charset="0"/>
              </a:defRPr>
            </a:lvl8pPr>
            <a:lvl9pPr marL="3966256" indent="-233309" eaLnBrk="0" fontAlgn="base" hangingPunct="0">
              <a:spcBef>
                <a:spcPct val="0"/>
              </a:spcBef>
              <a:spcAft>
                <a:spcPct val="0"/>
              </a:spcAft>
              <a:defRPr sz="5500">
                <a:solidFill>
                  <a:schemeClr val="tx1"/>
                </a:solidFill>
                <a:latin typeface="Garamond" pitchFamily="18" charset="0"/>
              </a:defRPr>
            </a:lvl9pPr>
          </a:lstStyle>
          <a:p>
            <a:pPr>
              <a:defRPr/>
            </a:pPr>
            <a:fld id="{CEBA1915-22DE-4B8E-8EDE-1C7492DA2F31}" type="slidenum">
              <a:rPr lang="en-US" altLang="en-US" sz="1200"/>
              <a:pPr>
                <a:defRPr/>
              </a:pPr>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9CF6B98-125F-4DEC-A88E-022BACB4CAEA}" type="slidenum">
              <a:rPr lang="en-US" altLang="en-US" smtClean="0"/>
              <a:pPr>
                <a:defRPr/>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3A57BD1-C8EE-48CC-BF15-1D0BD8EFCEBA}" type="slidenum">
              <a:rPr lang="en-US" altLang="en-US" smtClean="0"/>
              <a:pPr>
                <a:defRPr/>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Drivable, but restricted use.</a:t>
            </a:r>
          </a:p>
          <a:p>
            <a:r>
              <a:rPr lang="en-US" altLang="en-US"/>
              <a:t>Reduced speed.</a:t>
            </a:r>
          </a:p>
        </p:txBody>
      </p:sp>
      <p:sp>
        <p:nvSpPr>
          <p:cNvPr id="4" name="Slide Number Placeholder 3"/>
          <p:cNvSpPr>
            <a:spLocks noGrp="1"/>
          </p:cNvSpPr>
          <p:nvPr>
            <p:ph type="sldNum" sz="quarter" idx="5"/>
          </p:nvPr>
        </p:nvSpPr>
        <p:spPr/>
        <p:txBody>
          <a:bodyPr/>
          <a:lstStyle>
            <a:lvl1pPr>
              <a:defRPr sz="5500">
                <a:solidFill>
                  <a:schemeClr val="tx1"/>
                </a:solidFill>
                <a:latin typeface="Garamond" pitchFamily="18" charset="0"/>
              </a:defRPr>
            </a:lvl1pPr>
            <a:lvl2pPr marL="758255" indent="-291636">
              <a:defRPr sz="5500">
                <a:solidFill>
                  <a:schemeClr val="tx1"/>
                </a:solidFill>
                <a:latin typeface="Garamond" pitchFamily="18" charset="0"/>
              </a:defRPr>
            </a:lvl2pPr>
            <a:lvl3pPr marL="1166546" indent="-233309">
              <a:defRPr sz="5500">
                <a:solidFill>
                  <a:schemeClr val="tx1"/>
                </a:solidFill>
                <a:latin typeface="Garamond" pitchFamily="18" charset="0"/>
              </a:defRPr>
            </a:lvl3pPr>
            <a:lvl4pPr marL="1633164" indent="-233309">
              <a:defRPr sz="5500">
                <a:solidFill>
                  <a:schemeClr val="tx1"/>
                </a:solidFill>
                <a:latin typeface="Garamond" pitchFamily="18" charset="0"/>
              </a:defRPr>
            </a:lvl4pPr>
            <a:lvl5pPr marL="2099782" indent="-233309">
              <a:defRPr sz="5500">
                <a:solidFill>
                  <a:schemeClr val="tx1"/>
                </a:solidFill>
                <a:latin typeface="Garamond" pitchFamily="18" charset="0"/>
              </a:defRPr>
            </a:lvl5pPr>
            <a:lvl6pPr marL="2566401" indent="-233309" eaLnBrk="0" fontAlgn="base" hangingPunct="0">
              <a:spcBef>
                <a:spcPct val="0"/>
              </a:spcBef>
              <a:spcAft>
                <a:spcPct val="0"/>
              </a:spcAft>
              <a:defRPr sz="5500">
                <a:solidFill>
                  <a:schemeClr val="tx1"/>
                </a:solidFill>
                <a:latin typeface="Garamond" pitchFamily="18" charset="0"/>
              </a:defRPr>
            </a:lvl6pPr>
            <a:lvl7pPr marL="3033019" indent="-233309" eaLnBrk="0" fontAlgn="base" hangingPunct="0">
              <a:spcBef>
                <a:spcPct val="0"/>
              </a:spcBef>
              <a:spcAft>
                <a:spcPct val="0"/>
              </a:spcAft>
              <a:defRPr sz="5500">
                <a:solidFill>
                  <a:schemeClr val="tx1"/>
                </a:solidFill>
                <a:latin typeface="Garamond" pitchFamily="18" charset="0"/>
              </a:defRPr>
            </a:lvl7pPr>
            <a:lvl8pPr marL="3499637" indent="-233309" eaLnBrk="0" fontAlgn="base" hangingPunct="0">
              <a:spcBef>
                <a:spcPct val="0"/>
              </a:spcBef>
              <a:spcAft>
                <a:spcPct val="0"/>
              </a:spcAft>
              <a:defRPr sz="5500">
                <a:solidFill>
                  <a:schemeClr val="tx1"/>
                </a:solidFill>
                <a:latin typeface="Garamond" pitchFamily="18" charset="0"/>
              </a:defRPr>
            </a:lvl8pPr>
            <a:lvl9pPr marL="3966256" indent="-233309" eaLnBrk="0" fontAlgn="base" hangingPunct="0">
              <a:spcBef>
                <a:spcPct val="0"/>
              </a:spcBef>
              <a:spcAft>
                <a:spcPct val="0"/>
              </a:spcAft>
              <a:defRPr sz="5500">
                <a:solidFill>
                  <a:schemeClr val="tx1"/>
                </a:solidFill>
                <a:latin typeface="Garamond" pitchFamily="18" charset="0"/>
              </a:defRPr>
            </a:lvl9pPr>
          </a:lstStyle>
          <a:p>
            <a:pPr>
              <a:defRPr/>
            </a:pPr>
            <a:fld id="{20043B2A-7407-4CC3-B469-912916042091}" type="slidenum">
              <a:rPr lang="en-US" altLang="en-US" sz="1200"/>
              <a:pPr>
                <a:defRPr/>
              </a:pPr>
              <a:t>19</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Do not park under bridge!</a:t>
            </a:r>
          </a:p>
        </p:txBody>
      </p:sp>
      <p:sp>
        <p:nvSpPr>
          <p:cNvPr id="4" name="Slide Number Placeholder 3"/>
          <p:cNvSpPr>
            <a:spLocks noGrp="1"/>
          </p:cNvSpPr>
          <p:nvPr>
            <p:ph type="sldNum" sz="quarter" idx="5"/>
          </p:nvPr>
        </p:nvSpPr>
        <p:spPr/>
        <p:txBody>
          <a:bodyPr/>
          <a:lstStyle>
            <a:lvl1pPr>
              <a:defRPr sz="5500">
                <a:solidFill>
                  <a:schemeClr val="tx1"/>
                </a:solidFill>
                <a:latin typeface="Garamond" pitchFamily="18" charset="0"/>
              </a:defRPr>
            </a:lvl1pPr>
            <a:lvl2pPr marL="758255" indent="-291636">
              <a:defRPr sz="5500">
                <a:solidFill>
                  <a:schemeClr val="tx1"/>
                </a:solidFill>
                <a:latin typeface="Garamond" pitchFamily="18" charset="0"/>
              </a:defRPr>
            </a:lvl2pPr>
            <a:lvl3pPr marL="1166546" indent="-233309">
              <a:defRPr sz="5500">
                <a:solidFill>
                  <a:schemeClr val="tx1"/>
                </a:solidFill>
                <a:latin typeface="Garamond" pitchFamily="18" charset="0"/>
              </a:defRPr>
            </a:lvl3pPr>
            <a:lvl4pPr marL="1633164" indent="-233309">
              <a:defRPr sz="5500">
                <a:solidFill>
                  <a:schemeClr val="tx1"/>
                </a:solidFill>
                <a:latin typeface="Garamond" pitchFamily="18" charset="0"/>
              </a:defRPr>
            </a:lvl4pPr>
            <a:lvl5pPr marL="2099782" indent="-233309">
              <a:defRPr sz="5500">
                <a:solidFill>
                  <a:schemeClr val="tx1"/>
                </a:solidFill>
                <a:latin typeface="Garamond" pitchFamily="18" charset="0"/>
              </a:defRPr>
            </a:lvl5pPr>
            <a:lvl6pPr marL="2566401" indent="-233309" eaLnBrk="0" fontAlgn="base" hangingPunct="0">
              <a:spcBef>
                <a:spcPct val="0"/>
              </a:spcBef>
              <a:spcAft>
                <a:spcPct val="0"/>
              </a:spcAft>
              <a:defRPr sz="5500">
                <a:solidFill>
                  <a:schemeClr val="tx1"/>
                </a:solidFill>
                <a:latin typeface="Garamond" pitchFamily="18" charset="0"/>
              </a:defRPr>
            </a:lvl6pPr>
            <a:lvl7pPr marL="3033019" indent="-233309" eaLnBrk="0" fontAlgn="base" hangingPunct="0">
              <a:spcBef>
                <a:spcPct val="0"/>
              </a:spcBef>
              <a:spcAft>
                <a:spcPct val="0"/>
              </a:spcAft>
              <a:defRPr sz="5500">
                <a:solidFill>
                  <a:schemeClr val="tx1"/>
                </a:solidFill>
                <a:latin typeface="Garamond" pitchFamily="18" charset="0"/>
              </a:defRPr>
            </a:lvl7pPr>
            <a:lvl8pPr marL="3499637" indent="-233309" eaLnBrk="0" fontAlgn="base" hangingPunct="0">
              <a:spcBef>
                <a:spcPct val="0"/>
              </a:spcBef>
              <a:spcAft>
                <a:spcPct val="0"/>
              </a:spcAft>
              <a:defRPr sz="5500">
                <a:solidFill>
                  <a:schemeClr val="tx1"/>
                </a:solidFill>
                <a:latin typeface="Garamond" pitchFamily="18" charset="0"/>
              </a:defRPr>
            </a:lvl8pPr>
            <a:lvl9pPr marL="3966256" indent="-233309" eaLnBrk="0" fontAlgn="base" hangingPunct="0">
              <a:spcBef>
                <a:spcPct val="0"/>
              </a:spcBef>
              <a:spcAft>
                <a:spcPct val="0"/>
              </a:spcAft>
              <a:defRPr sz="5500">
                <a:solidFill>
                  <a:schemeClr val="tx1"/>
                </a:solidFill>
                <a:latin typeface="Garamond" pitchFamily="18" charset="0"/>
              </a:defRPr>
            </a:lvl9pPr>
          </a:lstStyle>
          <a:p>
            <a:pPr>
              <a:defRPr/>
            </a:pPr>
            <a:fld id="{E5B25A09-2D86-4662-98A0-E67CAC5E0A8C}" type="slidenum">
              <a:rPr lang="en-US" altLang="en-US" sz="1200"/>
              <a:pPr>
                <a:defRPr/>
              </a:pPr>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E9B16BB-3338-46DE-9541-8F62C927693B}" type="slidenum">
              <a:rPr lang="en-US"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67930EF-3767-4D98-9FD4-F6FF5B8CEB90}" type="slidenum">
              <a:rPr lang="en-US" altLang="en-US" smtClean="0"/>
              <a:pPr>
                <a:defRPr/>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2948" name="TextBox 1"/>
          <p:cNvSpPr txBox="1">
            <a:spLocks noChangeArrowheads="1"/>
          </p:cNvSpPr>
          <p:nvPr>
            <p:custDataLst>
              <p:tags r:id="rId1"/>
            </p:custDataLst>
          </p:nvPr>
        </p:nvSpPr>
        <p:spPr bwMode="auto">
          <a:xfrm>
            <a:off x="0" y="0"/>
            <a:ext cx="3816902" cy="9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8" rIns="91915" bIns="45958">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TextBox 1"/>
          <p:cNvSpPr txBox="1">
            <a:spLocks noChangeArrowheads="1"/>
          </p:cNvSpPr>
          <p:nvPr>
            <p:custDataLst>
              <p:tags r:id="rId1"/>
            </p:custDataLst>
          </p:nvPr>
        </p:nvSpPr>
        <p:spPr bwMode="auto">
          <a:xfrm>
            <a:off x="0" y="0"/>
            <a:ext cx="3816902" cy="9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8" rIns="91915" bIns="45958">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TextBox 1"/>
          <p:cNvSpPr txBox="1">
            <a:spLocks noChangeArrowheads="1"/>
          </p:cNvSpPr>
          <p:nvPr>
            <p:custDataLst>
              <p:tags r:id="rId1"/>
            </p:custDataLst>
          </p:nvPr>
        </p:nvSpPr>
        <p:spPr bwMode="auto">
          <a:xfrm>
            <a:off x="0" y="0"/>
            <a:ext cx="3816902" cy="9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5" tIns="45958" rIns="91915" bIns="45958">
            <a:spAutoFit/>
          </a:bodyPr>
          <a:lstStyle>
            <a:lvl1pPr>
              <a:defRPr sz="5400">
                <a:solidFill>
                  <a:schemeClr val="tx1"/>
                </a:solidFill>
                <a:latin typeface="Garamond" pitchFamily="18" charset="0"/>
              </a:defRPr>
            </a:lvl1pPr>
            <a:lvl2pPr marL="742950" indent="-285750">
              <a:defRPr sz="5400">
                <a:solidFill>
                  <a:schemeClr val="tx1"/>
                </a:solidFill>
                <a:latin typeface="Garamond" pitchFamily="18" charset="0"/>
              </a:defRPr>
            </a:lvl2pPr>
            <a:lvl3pPr marL="1143000" indent="-228600">
              <a:defRPr sz="5400">
                <a:solidFill>
                  <a:schemeClr val="tx1"/>
                </a:solidFill>
                <a:latin typeface="Garamond" pitchFamily="18" charset="0"/>
              </a:defRPr>
            </a:lvl3pPr>
            <a:lvl4pPr marL="1600200" indent="-228600">
              <a:defRPr sz="5400">
                <a:solidFill>
                  <a:schemeClr val="tx1"/>
                </a:solidFill>
                <a:latin typeface="Garamond" pitchFamily="18" charset="0"/>
              </a:defRPr>
            </a:lvl4pPr>
            <a:lvl5pPr marL="2057400" indent="-228600">
              <a:defRPr sz="5400">
                <a:solidFill>
                  <a:schemeClr val="tx1"/>
                </a:solidFill>
                <a:latin typeface="Garamond" pitchFamily="18" charset="0"/>
              </a:defRPr>
            </a:lvl5pPr>
            <a:lvl6pPr marL="2514600" indent="-228600" eaLnBrk="0" fontAlgn="base" hangingPunct="0">
              <a:spcBef>
                <a:spcPct val="0"/>
              </a:spcBef>
              <a:spcAft>
                <a:spcPct val="0"/>
              </a:spcAft>
              <a:defRPr sz="5400">
                <a:solidFill>
                  <a:schemeClr val="tx1"/>
                </a:solidFill>
                <a:latin typeface="Garamond" pitchFamily="18" charset="0"/>
              </a:defRPr>
            </a:lvl6pPr>
            <a:lvl7pPr marL="2971800" indent="-228600" eaLnBrk="0" fontAlgn="base" hangingPunct="0">
              <a:spcBef>
                <a:spcPct val="0"/>
              </a:spcBef>
              <a:spcAft>
                <a:spcPct val="0"/>
              </a:spcAft>
              <a:defRPr sz="5400">
                <a:solidFill>
                  <a:schemeClr val="tx1"/>
                </a:solidFill>
                <a:latin typeface="Garamond" pitchFamily="18" charset="0"/>
              </a:defRPr>
            </a:lvl7pPr>
            <a:lvl8pPr marL="3429000" indent="-228600" eaLnBrk="0" fontAlgn="base" hangingPunct="0">
              <a:spcBef>
                <a:spcPct val="0"/>
              </a:spcBef>
              <a:spcAft>
                <a:spcPct val="0"/>
              </a:spcAft>
              <a:defRPr sz="5400">
                <a:solidFill>
                  <a:schemeClr val="tx1"/>
                </a:solidFill>
                <a:latin typeface="Garamond" pitchFamily="18" charset="0"/>
              </a:defRPr>
            </a:lvl8pPr>
            <a:lvl9pPr marL="3886200" indent="-228600" eaLnBrk="0" fontAlgn="base" hangingPunct="0">
              <a:spcBef>
                <a:spcPct val="0"/>
              </a:spcBef>
              <a:spcAft>
                <a:spcPct val="0"/>
              </a:spcAft>
              <a:defRPr sz="5400">
                <a:solidFill>
                  <a:schemeClr val="tx1"/>
                </a:solidFill>
                <a:latin typeface="Garamond" pitchFamily="18" charset="0"/>
              </a:defRPr>
            </a:lvl9p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displaced more than 6" laterally or vertically.</a:t>
            </a:r>
          </a:p>
          <a:p>
            <a:r>
              <a:rPr lang="en-US" altLang="en-US"/>
              <a:t>Piles sheared off below ground, or uplift failure.</a:t>
            </a:r>
          </a:p>
          <a:p>
            <a:r>
              <a:rPr lang="en-US" altLang="en-US"/>
              <a:t>Lateral spread failure.</a:t>
            </a:r>
          </a:p>
        </p:txBody>
      </p:sp>
      <p:sp>
        <p:nvSpPr>
          <p:cNvPr id="4" name="Slide Number Placeholder 3"/>
          <p:cNvSpPr>
            <a:spLocks noGrp="1"/>
          </p:cNvSpPr>
          <p:nvPr>
            <p:ph type="sldNum" sz="quarter" idx="5"/>
          </p:nvPr>
        </p:nvSpPr>
        <p:spPr/>
        <p:txBody>
          <a:bodyPr/>
          <a:lstStyle>
            <a:lvl1pPr>
              <a:defRPr sz="5500">
                <a:solidFill>
                  <a:schemeClr val="tx1"/>
                </a:solidFill>
                <a:latin typeface="Garamond" pitchFamily="18" charset="0"/>
              </a:defRPr>
            </a:lvl1pPr>
            <a:lvl2pPr marL="758255" indent="-291636">
              <a:defRPr sz="5500">
                <a:solidFill>
                  <a:schemeClr val="tx1"/>
                </a:solidFill>
                <a:latin typeface="Garamond" pitchFamily="18" charset="0"/>
              </a:defRPr>
            </a:lvl2pPr>
            <a:lvl3pPr marL="1166546" indent="-233309">
              <a:defRPr sz="5500">
                <a:solidFill>
                  <a:schemeClr val="tx1"/>
                </a:solidFill>
                <a:latin typeface="Garamond" pitchFamily="18" charset="0"/>
              </a:defRPr>
            </a:lvl3pPr>
            <a:lvl4pPr marL="1633164" indent="-233309">
              <a:defRPr sz="5500">
                <a:solidFill>
                  <a:schemeClr val="tx1"/>
                </a:solidFill>
                <a:latin typeface="Garamond" pitchFamily="18" charset="0"/>
              </a:defRPr>
            </a:lvl4pPr>
            <a:lvl5pPr marL="2099782" indent="-233309">
              <a:defRPr sz="5500">
                <a:solidFill>
                  <a:schemeClr val="tx1"/>
                </a:solidFill>
                <a:latin typeface="Garamond" pitchFamily="18" charset="0"/>
              </a:defRPr>
            </a:lvl5pPr>
            <a:lvl6pPr marL="2566401" indent="-233309" eaLnBrk="0" fontAlgn="base" hangingPunct="0">
              <a:spcBef>
                <a:spcPct val="0"/>
              </a:spcBef>
              <a:spcAft>
                <a:spcPct val="0"/>
              </a:spcAft>
              <a:defRPr sz="5500">
                <a:solidFill>
                  <a:schemeClr val="tx1"/>
                </a:solidFill>
                <a:latin typeface="Garamond" pitchFamily="18" charset="0"/>
              </a:defRPr>
            </a:lvl6pPr>
            <a:lvl7pPr marL="3033019" indent="-233309" eaLnBrk="0" fontAlgn="base" hangingPunct="0">
              <a:spcBef>
                <a:spcPct val="0"/>
              </a:spcBef>
              <a:spcAft>
                <a:spcPct val="0"/>
              </a:spcAft>
              <a:defRPr sz="5500">
                <a:solidFill>
                  <a:schemeClr val="tx1"/>
                </a:solidFill>
                <a:latin typeface="Garamond" pitchFamily="18" charset="0"/>
              </a:defRPr>
            </a:lvl7pPr>
            <a:lvl8pPr marL="3499637" indent="-233309" eaLnBrk="0" fontAlgn="base" hangingPunct="0">
              <a:spcBef>
                <a:spcPct val="0"/>
              </a:spcBef>
              <a:spcAft>
                <a:spcPct val="0"/>
              </a:spcAft>
              <a:defRPr sz="5500">
                <a:solidFill>
                  <a:schemeClr val="tx1"/>
                </a:solidFill>
                <a:latin typeface="Garamond" pitchFamily="18" charset="0"/>
              </a:defRPr>
            </a:lvl8pPr>
            <a:lvl9pPr marL="3966256" indent="-233309" eaLnBrk="0" fontAlgn="base" hangingPunct="0">
              <a:spcBef>
                <a:spcPct val="0"/>
              </a:spcBef>
              <a:spcAft>
                <a:spcPct val="0"/>
              </a:spcAft>
              <a:defRPr sz="5500">
                <a:solidFill>
                  <a:schemeClr val="tx1"/>
                </a:solidFill>
                <a:latin typeface="Garamond" pitchFamily="18" charset="0"/>
              </a:defRPr>
            </a:lvl9pPr>
          </a:lstStyle>
          <a:p>
            <a:pPr>
              <a:defRPr/>
            </a:pPr>
            <a:fld id="{0E9D3D9B-C477-4E29-9BE7-406CD4AA1AEC}" type="slidenum">
              <a:rPr lang="en-US" altLang="en-US" sz="1200"/>
              <a:pPr>
                <a:defRPr/>
              </a:pPr>
              <a:t>25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51660FC-CB94-472E-B1AC-11F7341E7CB7}"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866385A-5D28-4428-B3C3-99B050C67D92}"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D0869AA-AE70-412C-A1CB-90F36FC6286F}"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DE0C14B-2D8A-4872-8ED3-7A5B289575EF}"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E2BCEF6-E31A-490A-9C33-90E0BA58F5B1}"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FA488D4-1B5F-4D15-8B87-B6CBF27830C5}"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A3A308B-3B2B-4724-B9AF-05D60F6CB964}"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24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hoto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5538688"/>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08350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on Left Content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0421" y="506501"/>
            <a:ext cx="3791764"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434223" y="517343"/>
            <a:ext cx="4021699" cy="2705201"/>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4940421" y="1102417"/>
            <a:ext cx="3791763" cy="4960953"/>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432464" y="3354676"/>
            <a:ext cx="4021699" cy="2706944"/>
          </a:xfrm>
          <a:prstGeom prst="rect">
            <a:avLst/>
          </a:prstGeom>
        </p:spPr>
        <p:txBody>
          <a:bodyPr rtlCol="0">
            <a:normAutofit/>
          </a:bodyPr>
          <a:lstStyle>
            <a:lvl1pPr marL="0" indent="0">
              <a:buNone/>
              <a:defRPr lang="en-US" sz="1600" kern="1200" noProof="0" dirty="0" smtClean="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47269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on Top, Three Photos on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112" y="506501"/>
            <a:ext cx="8295209" cy="595917"/>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4" name="Text Placeholder 3"/>
          <p:cNvSpPr>
            <a:spLocks noGrp="1"/>
          </p:cNvSpPr>
          <p:nvPr>
            <p:ph type="body" sz="half" idx="2" hasCustomPrompt="1"/>
          </p:nvPr>
        </p:nvSpPr>
        <p:spPr>
          <a:xfrm>
            <a:off x="433113" y="1262591"/>
            <a:ext cx="8295209" cy="3156479"/>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
        <p:nvSpPr>
          <p:cNvPr id="7" name="Picture Placeholder 2"/>
          <p:cNvSpPr>
            <a:spLocks noGrp="1"/>
          </p:cNvSpPr>
          <p:nvPr>
            <p:ph type="pic" idx="13"/>
          </p:nvPr>
        </p:nvSpPr>
        <p:spPr>
          <a:xfrm>
            <a:off x="3368822" y="4556787"/>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9" name="Picture Placeholder 2"/>
          <p:cNvSpPr>
            <a:spLocks noGrp="1"/>
          </p:cNvSpPr>
          <p:nvPr>
            <p:ph type="pic" idx="15"/>
          </p:nvPr>
        </p:nvSpPr>
        <p:spPr>
          <a:xfrm>
            <a:off x="423366" y="4555033"/>
            <a:ext cx="2430483" cy="1497489"/>
          </a:xfrm>
          <a:prstGeom prst="rect">
            <a:avLst/>
          </a:prstGeo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Picture Placeholder 2"/>
          <p:cNvSpPr>
            <a:spLocks noGrp="1"/>
          </p:cNvSpPr>
          <p:nvPr>
            <p:ph type="pic" idx="16"/>
          </p:nvPr>
        </p:nvSpPr>
        <p:spPr>
          <a:xfrm>
            <a:off x="6296080" y="4555034"/>
            <a:ext cx="2430483" cy="1497489"/>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Tree>
    <p:extLst>
      <p:ext uri="{BB962C8B-B14F-4D97-AF65-F5344CB8AC3E}">
        <p14:creationId xmlns:p14="http://schemas.microsoft.com/office/powerpoint/2010/main" val="668987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1"/>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xfrm>
            <a:off x="457200" y="6251575"/>
            <a:ext cx="2133600" cy="476251"/>
          </a:xfrm>
          <a:prstGeom prst="rect">
            <a:avLst/>
          </a:prstGeom>
          <a:ln/>
        </p:spPr>
        <p:txBody>
          <a:bodyPr/>
          <a:lstStyle>
            <a:lvl1pPr>
              <a:defRPr/>
            </a:lvl1pPr>
          </a:lstStyle>
          <a:p>
            <a:pPr>
              <a:defRPr/>
            </a:pPr>
            <a:endParaRPr lang="en-US" altLang="en-US"/>
          </a:p>
        </p:txBody>
      </p:sp>
      <p:sp>
        <p:nvSpPr>
          <p:cNvPr id="7" name="Rectangle 3"/>
          <p:cNvSpPr>
            <a:spLocks noGrp="1" noChangeArrowheads="1"/>
          </p:cNvSpPr>
          <p:nvPr>
            <p:ph type="sldNum" sz="quarter" idx="11"/>
          </p:nvPr>
        </p:nvSpPr>
        <p:spPr>
          <a:xfrm>
            <a:off x="6553200" y="6248400"/>
            <a:ext cx="2133600" cy="476251"/>
          </a:xfrm>
          <a:prstGeom prst="rect">
            <a:avLst/>
          </a:prstGeom>
          <a:ln/>
        </p:spPr>
        <p:txBody>
          <a:bodyPr/>
          <a:lstStyle>
            <a:lvl1pPr>
              <a:defRPr/>
            </a:lvl1pPr>
          </a:lstStyle>
          <a:p>
            <a:pPr>
              <a:defRPr/>
            </a:pPr>
            <a:fld id="{371F40DD-4644-480C-A2D1-B7D84FAC9D46}" type="slidenum">
              <a:rPr lang="en-US" altLang="en-US"/>
              <a:pPr>
                <a:defRPr/>
              </a:pPr>
              <a:t>‹#›</a:t>
            </a:fld>
            <a:endParaRPr lang="en-US" altLang="en-US"/>
          </a:p>
        </p:txBody>
      </p:sp>
      <p:sp>
        <p:nvSpPr>
          <p:cNvPr id="8" name="Rectangle 14"/>
          <p:cNvSpPr>
            <a:spLocks noGrp="1" noChangeArrowheads="1"/>
          </p:cNvSpPr>
          <p:nvPr>
            <p:ph type="ftr" sz="quarter" idx="12"/>
          </p:nvPr>
        </p:nvSpPr>
        <p:spPr>
          <a:xfrm>
            <a:off x="3124200" y="6248400"/>
            <a:ext cx="2895600" cy="476251"/>
          </a:xfrm>
          <a:prstGeom prst="rect">
            <a:avLst/>
          </a:prstGeom>
          <a:ln/>
        </p:spPr>
        <p:txBody>
          <a:bodyPr/>
          <a:lstStyle>
            <a:lvl1pPr>
              <a:defRPr/>
            </a:lvl1pPr>
          </a:lstStyle>
          <a:p>
            <a:pPr>
              <a:defRPr/>
            </a:pPr>
            <a:endParaRPr lang="en-US" altLang="en-US"/>
          </a:p>
        </p:txBody>
      </p:sp>
    </p:spTree>
    <p:extLst>
      <p:ext uri="{BB962C8B-B14F-4D97-AF65-F5344CB8AC3E}">
        <p14:creationId xmlns:p14="http://schemas.microsoft.com/office/powerpoint/2010/main" val="349521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36225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Content Placeholder 2"/>
          <p:cNvSpPr>
            <a:spLocks noGrp="1"/>
          </p:cNvSpPr>
          <p:nvPr>
            <p:ph sz="half" idx="1" hasCustomPrompt="1"/>
          </p:nvPr>
        </p:nvSpPr>
        <p:spPr>
          <a:xfrm>
            <a:off x="457200" y="1600200"/>
            <a:ext cx="4038600" cy="4525963"/>
          </a:xfrm>
          <a:prstGeom prst="rect">
            <a:avLst/>
          </a:prstGeo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90396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4004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0" fontAlgn="base" latinLnBrk="0" hangingPunct="0">
              <a:lnSpc>
                <a:spcPct val="100000"/>
              </a:lnSpc>
              <a:spcBef>
                <a:spcPct val="0"/>
              </a:spcBef>
              <a:spcAft>
                <a:spcPct val="0"/>
              </a:spcAft>
              <a:buClrTx/>
              <a:buSzTx/>
              <a:buFontTx/>
              <a:buNone/>
              <a:tabLst/>
              <a:defRPr lang="en-US" sz="3600" b="1" kern="1200" dirty="0">
                <a:solidFill>
                  <a:srgbClr val="1D7D5B"/>
                </a:solidFill>
                <a:latin typeface="Arial Black"/>
                <a:ea typeface="+mj-ea"/>
                <a:cs typeface="Arial Black"/>
              </a:defRPr>
            </a:lvl1pPr>
          </a:lstStyle>
          <a:p>
            <a:r>
              <a:rPr lang="en-US" sz="3600" dirty="0">
                <a:solidFill>
                  <a:srgbClr val="1D7D5B"/>
                </a:solidFill>
                <a:latin typeface="Arial Black"/>
                <a:cs typeface="Arial Black"/>
              </a:rPr>
              <a:t>CLICK TO ADD TITLE</a:t>
            </a:r>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45817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88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on Left Bullets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Content Placeholder 2"/>
          <p:cNvSpPr>
            <a:spLocks noGrp="1"/>
          </p:cNvSpPr>
          <p:nvPr>
            <p:ph idx="1" hasCustomPrompt="1"/>
          </p:nvPr>
        </p:nvSpPr>
        <p:spPr>
          <a:xfrm>
            <a:off x="3575050" y="273050"/>
            <a:ext cx="5111750" cy="5853113"/>
          </a:xfrm>
          <a:prstGeom prst="rect">
            <a:avLst/>
          </a:prstGeo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First level of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10740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 with Caption Un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8"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232980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hoto with Caption Abo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50362"/>
            <a:ext cx="5486400" cy="566738"/>
          </a:xfrm>
          <a:prstGeom prst="rect">
            <a:avLst/>
          </a:prstGeom>
        </p:spPr>
        <p:txBody>
          <a:bodyPr anchor="b"/>
          <a:lstStyle>
            <a:lvl1pPr marL="0" marR="0" indent="0" algn="l" defTabSz="457200" rtl="0" eaLnBrk="0" fontAlgn="base" latinLnBrk="0" hangingPunct="0">
              <a:lnSpc>
                <a:spcPct val="100000"/>
              </a:lnSpc>
              <a:spcBef>
                <a:spcPct val="0"/>
              </a:spcBef>
              <a:spcAft>
                <a:spcPct val="0"/>
              </a:spcAft>
              <a:buClrTx/>
              <a:buSzTx/>
              <a:buFontTx/>
              <a:buNone/>
              <a:tabLst/>
              <a:defRPr lang="en-US" sz="2000" b="1" kern="1200" dirty="0">
                <a:solidFill>
                  <a:srgbClr val="1D7D5B"/>
                </a:solidFill>
                <a:latin typeface="Arial Black"/>
                <a:ea typeface="+mj-ea"/>
                <a:cs typeface="Arial Black"/>
              </a:defRPr>
            </a:lvl1pPr>
          </a:lstStyle>
          <a:p>
            <a:r>
              <a:rPr lang="en-US" dirty="0"/>
              <a:t>TITLE HERE</a:t>
            </a:r>
          </a:p>
        </p:txBody>
      </p:sp>
      <p:sp>
        <p:nvSpPr>
          <p:cNvPr id="3" name="Picture Placeholder 2"/>
          <p:cNvSpPr>
            <a:spLocks noGrp="1"/>
          </p:cNvSpPr>
          <p:nvPr>
            <p:ph type="pic" idx="1"/>
          </p:nvPr>
        </p:nvSpPr>
        <p:spPr>
          <a:xfrm>
            <a:off x="1792288" y="2007499"/>
            <a:ext cx="5486400" cy="4114800"/>
          </a:xfrm>
          <a:prstGeom prst="rect">
            <a:avLst/>
          </a:prstGeom>
        </p:spPr>
        <p:txBody>
          <a:bodyPr rtlCol="0">
            <a:normAutofit/>
          </a:bodyPr>
          <a:lstStyle>
            <a:lvl1pPr marL="0" indent="0">
              <a:buNone/>
              <a:defRPr lang="en-US" sz="1600" kern="1200" noProof="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lvl="0" indent="0" algn="l" defTabSz="457200" rtl="0" eaLnBrk="0" fontAlgn="base" hangingPunct="0">
              <a:spcBef>
                <a:spcPct val="20000"/>
              </a:spcBef>
              <a:spcAft>
                <a:spcPct val="0"/>
              </a:spcAft>
              <a:buFont typeface="Arial" charset="0"/>
              <a:buNone/>
            </a:pPr>
            <a:r>
              <a:rPr lang="en-US" noProof="0" dirty="0"/>
              <a:t>Click icon to add picture</a:t>
            </a:r>
          </a:p>
        </p:txBody>
      </p:sp>
      <p:sp>
        <p:nvSpPr>
          <p:cNvPr id="4" name="Text Placeholder 3"/>
          <p:cNvSpPr>
            <a:spLocks noGrp="1"/>
          </p:cNvSpPr>
          <p:nvPr>
            <p:ph type="body" sz="half" idx="2" hasCustomPrompt="1"/>
          </p:nvPr>
        </p:nvSpPr>
        <p:spPr>
          <a:xfrm>
            <a:off x="1792288" y="1117100"/>
            <a:ext cx="5486400" cy="804862"/>
          </a:xfrm>
          <a:prstGeom prst="rect">
            <a:avLst/>
          </a:prstGeo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Content can go here.</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lgn="r">
              <a:defRPr sz="1200">
                <a:solidFill>
                  <a:schemeClr val="bg1"/>
                </a:solidFill>
              </a:defRPr>
            </a:lvl1pPr>
          </a:lstStyle>
          <a:p>
            <a:pPr>
              <a:defRPr/>
            </a:pPr>
            <a:fld id="{07A1B390-8C00-49C7-BEED-470B249615B6}" type="slidenum">
              <a:rPr lang="en-US" smtClean="0"/>
              <a:pPr>
                <a:defRPr/>
              </a:pPr>
              <a:t>‹#›</a:t>
            </a:fld>
            <a:endParaRPr lang="en-US" dirty="0"/>
          </a:p>
        </p:txBody>
      </p:sp>
    </p:spTree>
    <p:extLst>
      <p:ext uri="{BB962C8B-B14F-4D97-AF65-F5344CB8AC3E}">
        <p14:creationId xmlns:p14="http://schemas.microsoft.com/office/powerpoint/2010/main" val="1919361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2009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5" r:id="rId10"/>
    <p:sldLayoutId id="2147483672" r:id="rId11"/>
    <p:sldLayoutId id="2147483677"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itchFamily="34" charset="0"/>
        </a:defRPr>
      </a:lvl2pPr>
      <a:lvl3pPr algn="ctr" defTabSz="457200" rtl="0" eaLnBrk="0" fontAlgn="base" hangingPunct="0">
        <a:spcBef>
          <a:spcPct val="0"/>
        </a:spcBef>
        <a:spcAft>
          <a:spcPct val="0"/>
        </a:spcAft>
        <a:defRPr sz="4400">
          <a:solidFill>
            <a:schemeClr val="tx1"/>
          </a:solidFill>
          <a:latin typeface="Arial" pitchFamily="34" charset="0"/>
        </a:defRPr>
      </a:lvl3pPr>
      <a:lvl4pPr algn="ctr" defTabSz="457200" rtl="0" eaLnBrk="0" fontAlgn="base" hangingPunct="0">
        <a:spcBef>
          <a:spcPct val="0"/>
        </a:spcBef>
        <a:spcAft>
          <a:spcPct val="0"/>
        </a:spcAft>
        <a:defRPr sz="4400">
          <a:solidFill>
            <a:schemeClr val="tx1"/>
          </a:solidFill>
          <a:latin typeface="Arial" pitchFamily="34" charset="0"/>
        </a:defRPr>
      </a:lvl4pPr>
      <a:lvl5pPr algn="ctr" defTabSz="457200" rtl="0" eaLnBrk="0" fontAlgn="base" hangingPunct="0">
        <a:spcBef>
          <a:spcPct val="0"/>
        </a:spcBef>
        <a:spcAft>
          <a:spcPct val="0"/>
        </a:spcAft>
        <a:defRPr sz="4400">
          <a:solidFill>
            <a:schemeClr val="tx1"/>
          </a:solidFill>
          <a:latin typeface="Arial" pitchFamily="34" charset="0"/>
        </a:defRPr>
      </a:lvl5pPr>
      <a:lvl6pPr marL="457200" algn="ctr" defTabSz="457200" rtl="0" fontAlgn="base">
        <a:spcBef>
          <a:spcPct val="0"/>
        </a:spcBef>
        <a:spcAft>
          <a:spcPct val="0"/>
        </a:spcAft>
        <a:defRPr sz="4400">
          <a:solidFill>
            <a:schemeClr val="tx1"/>
          </a:solidFill>
          <a:latin typeface="Arial" pitchFamily="34" charset="0"/>
        </a:defRPr>
      </a:lvl6pPr>
      <a:lvl7pPr marL="914400" algn="ctr" defTabSz="457200" rtl="0" fontAlgn="base">
        <a:spcBef>
          <a:spcPct val="0"/>
        </a:spcBef>
        <a:spcAft>
          <a:spcPct val="0"/>
        </a:spcAft>
        <a:defRPr sz="4400">
          <a:solidFill>
            <a:schemeClr val="tx1"/>
          </a:solidFill>
          <a:latin typeface="Arial" pitchFamily="34" charset="0"/>
        </a:defRPr>
      </a:lvl7pPr>
      <a:lvl8pPr marL="1371600" algn="ctr" defTabSz="457200" rtl="0" fontAlgn="base">
        <a:spcBef>
          <a:spcPct val="0"/>
        </a:spcBef>
        <a:spcAft>
          <a:spcPct val="0"/>
        </a:spcAft>
        <a:defRPr sz="4400">
          <a:solidFill>
            <a:schemeClr val="tx1"/>
          </a:solidFill>
          <a:latin typeface="Arial" pitchFamily="34" charset="0"/>
        </a:defRPr>
      </a:lvl8pPr>
      <a:lvl9pPr marL="1828800" algn="ctr" defTabSz="457200" rtl="0" fontAlgn="base">
        <a:spcBef>
          <a:spcPct val="0"/>
        </a:spcBef>
        <a:spcAft>
          <a:spcPct val="0"/>
        </a:spcAft>
        <a:defRPr sz="4400">
          <a:solidFill>
            <a:schemeClr val="tx1"/>
          </a:solidFill>
          <a:latin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381" y="2574073"/>
            <a:ext cx="8380229" cy="646331"/>
          </a:xfrm>
          <a:prstGeom prst="rect">
            <a:avLst/>
          </a:prstGeom>
          <a:noFill/>
        </p:spPr>
        <p:txBody>
          <a:bodyPr wrap="square" rtlCol="0">
            <a:spAutoFit/>
          </a:bodyPr>
          <a:lstStyle/>
          <a:p>
            <a:r>
              <a:rPr lang="en-US" sz="3600" dirty="0">
                <a:solidFill>
                  <a:srgbClr val="1D7D5B"/>
                </a:solidFill>
                <a:latin typeface="Arial Black"/>
                <a:cs typeface="Arial Black"/>
              </a:rPr>
              <a:t>Post Seismic Bridge Inspection</a:t>
            </a:r>
          </a:p>
        </p:txBody>
      </p:sp>
      <p:sp>
        <p:nvSpPr>
          <p:cNvPr id="6" name="TextBox 5"/>
          <p:cNvSpPr txBox="1"/>
          <p:nvPr/>
        </p:nvSpPr>
        <p:spPr>
          <a:xfrm>
            <a:off x="556381" y="3223471"/>
            <a:ext cx="7147076" cy="523220"/>
          </a:xfrm>
          <a:prstGeom prst="rect">
            <a:avLst/>
          </a:prstGeom>
          <a:noFill/>
        </p:spPr>
        <p:txBody>
          <a:bodyPr wrap="square" rtlCol="0">
            <a:spAutoFit/>
          </a:bodyPr>
          <a:lstStyle/>
          <a:p>
            <a:r>
              <a:rPr lang="en-US" sz="2800" b="1" dirty="0">
                <a:solidFill>
                  <a:schemeClr val="tx1">
                    <a:lumMod val="65000"/>
                    <a:lumOff val="35000"/>
                  </a:schemeClr>
                </a:solidFill>
                <a:latin typeface="Arial Black" panose="020B0A04020102020204" pitchFamily="34" charset="0"/>
                <a:cs typeface="Arial" panose="020B0604020202020204" pitchFamily="34" charset="0"/>
              </a:rPr>
              <a:t>Abutment Approach</a:t>
            </a:r>
          </a:p>
        </p:txBody>
      </p:sp>
    </p:spTree>
    <p:extLst>
      <p:ext uri="{BB962C8B-B14F-4D97-AF65-F5344CB8AC3E}">
        <p14:creationId xmlns:p14="http://schemas.microsoft.com/office/powerpoint/2010/main" val="91952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Rot="1" noChangeArrowheads="1"/>
          </p:cNvSpPr>
          <p:nvPr>
            <p:ph type="title"/>
          </p:nvPr>
        </p:nvSpPr>
        <p:spPr>
          <a:xfrm>
            <a:off x="1485900" y="1143001"/>
            <a:ext cx="6172200" cy="651272"/>
          </a:xfrm>
        </p:spPr>
        <p:txBody>
          <a:bodyPr/>
          <a:lstStyle/>
          <a:p>
            <a:pPr eaLnBrk="1" hangingPunct="1">
              <a:defRPr/>
            </a:pPr>
            <a:r>
              <a:rPr lang="en-US" altLang="en-US" sz="3000" dirty="0"/>
              <a:t>2. &amp; 3. Taking the First Look at the Bridge</a:t>
            </a:r>
          </a:p>
        </p:txBody>
      </p:sp>
      <p:grpSp>
        <p:nvGrpSpPr>
          <p:cNvPr id="11267" name="Group 27"/>
          <p:cNvGrpSpPr>
            <a:grpSpLocks/>
          </p:cNvGrpSpPr>
          <p:nvPr/>
        </p:nvGrpSpPr>
        <p:grpSpPr bwMode="auto">
          <a:xfrm>
            <a:off x="3429000" y="2000250"/>
            <a:ext cx="3143250" cy="3714750"/>
            <a:chOff x="3120" y="1200"/>
            <a:chExt cx="2340" cy="2821"/>
          </a:xfrm>
        </p:grpSpPr>
        <p:pic>
          <p:nvPicPr>
            <p:cNvPr id="11270" name="Picture 8" descr="Sight 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1296"/>
              <a:ext cx="2340" cy="2725"/>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71031" name="AutoShape 23"/>
            <p:cNvSpPr>
              <a:spLocks noChangeArrowheads="1"/>
            </p:cNvSpPr>
            <p:nvPr/>
          </p:nvSpPr>
          <p:spPr bwMode="auto">
            <a:xfrm>
              <a:off x="3312" y="1200"/>
              <a:ext cx="1248" cy="576"/>
            </a:xfrm>
            <a:prstGeom prst="wedgeEllipseCallout">
              <a:avLst>
                <a:gd name="adj1" fmla="val 35898"/>
                <a:gd name="adj2" fmla="val 96356"/>
              </a:avLst>
            </a:prstGeom>
            <a:gradFill rotWithShape="1">
              <a:gsLst>
                <a:gs pos="0">
                  <a:schemeClr val="tx1"/>
                </a:gs>
                <a:gs pos="100000">
                  <a:schemeClr val="tx1">
                    <a:gamma/>
                    <a:shade val="46275"/>
                    <a:invGamma/>
                  </a:schemeClr>
                </a:gs>
              </a:gsLst>
              <a:lin ang="5400000" scaled="1"/>
            </a:gradFill>
            <a:ln w="9525" algn="ctr">
              <a:solidFill>
                <a:schemeClr val="tx1"/>
              </a:solidFill>
              <a:miter lim="800000"/>
              <a:headEnd/>
              <a:tailEnd/>
            </a:ln>
            <a:effectLst>
              <a:outerShdw dist="107763" dir="2700000" algn="ctr" rotWithShape="0">
                <a:schemeClr val="bg2">
                  <a:alpha val="50000"/>
                </a:schemeClr>
              </a:outerShdw>
            </a:effectLst>
          </p:spPr>
          <p:txBody>
            <a:bodyPr/>
            <a:lstStyle/>
            <a:p>
              <a:pPr algn="ctr" eaLnBrk="0" fontAlgn="base" hangingPunct="0">
                <a:spcBef>
                  <a:spcPct val="0"/>
                </a:spcBef>
                <a:spcAft>
                  <a:spcPct val="0"/>
                </a:spcAft>
                <a:defRPr/>
              </a:pPr>
              <a:r>
                <a:rPr lang="en-US" altLang="en-US" dirty="0">
                  <a:solidFill>
                    <a:srgbClr val="3E3E5C"/>
                  </a:solidFill>
                  <a:latin typeface="Garamond" panose="02020404030301010803" pitchFamily="18" charset="0"/>
                </a:rPr>
                <a:t>Hmm…looks straight</a:t>
              </a:r>
            </a:p>
          </p:txBody>
        </p:sp>
      </p:grpSp>
      <p:sp>
        <p:nvSpPr>
          <p:cNvPr id="171033" name="Text Box 25"/>
          <p:cNvSpPr txBox="1">
            <a:spLocks noChangeArrowheads="1"/>
          </p:cNvSpPr>
          <p:nvPr/>
        </p:nvSpPr>
        <p:spPr bwMode="auto">
          <a:xfrm>
            <a:off x="1371600" y="2686050"/>
            <a:ext cx="18859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US" altLang="en-US" sz="2100" b="1" dirty="0">
                <a:solidFill>
                  <a:srgbClr val="DFDFE9"/>
                </a:solidFill>
                <a:effectLst>
                  <a:outerShdw blurRad="38100" dist="38100" dir="2700000" algn="tl">
                    <a:srgbClr val="000000"/>
                  </a:outerShdw>
                </a:effectLst>
                <a:latin typeface="Garamond" panose="02020404030301010803" pitchFamily="18" charset="0"/>
              </a:rPr>
              <a:t>Sight down the rail lines</a:t>
            </a:r>
          </a:p>
        </p:txBody>
      </p:sp>
      <p:sp>
        <p:nvSpPr>
          <p:cNvPr id="7" name="Freeform 6"/>
          <p:cNvSpPr/>
          <p:nvPr/>
        </p:nvSpPr>
        <p:spPr bwMode="auto">
          <a:xfrm>
            <a:off x="1290637" y="3692129"/>
            <a:ext cx="2424113" cy="457200"/>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00B050"/>
          </a:solidFill>
          <a:ln>
            <a:noFill/>
          </a:ln>
          <a:effectLst/>
          <a:extLst/>
        </p:spPr>
        <p:txBody>
          <a:bodyPr/>
          <a:lstStyle/>
          <a:p>
            <a:pPr algn="ctr">
              <a:lnSpc>
                <a:spcPct val="90000"/>
              </a:lnSpc>
              <a:spcBef>
                <a:spcPct val="20000"/>
              </a:spcBef>
              <a:buClr>
                <a:srgbClr val="0000FF"/>
              </a:buClr>
              <a:buSzPct val="70000"/>
              <a:defRPr/>
            </a:pPr>
            <a:r>
              <a:rPr lang="en-US" sz="2400" dirty="0">
                <a:solidFill>
                  <a:srgbClr val="000000"/>
                </a:solidFill>
                <a:effectLst>
                  <a:outerShdw blurRad="38100" dist="38100" dir="2700000" algn="tl">
                    <a:srgbClr val="000000">
                      <a:alpha val="43137"/>
                    </a:srgbClr>
                  </a:outerShdw>
                </a:effectLst>
                <a:latin typeface="Calibri"/>
              </a:rPr>
              <a:t>Straight</a:t>
            </a:r>
          </a:p>
        </p:txBody>
      </p:sp>
    </p:spTree>
    <p:extLst>
      <p:ext uri="{BB962C8B-B14F-4D97-AF65-F5344CB8AC3E}">
        <p14:creationId xmlns:p14="http://schemas.microsoft.com/office/powerpoint/2010/main" val="2059988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6"/>
          <p:cNvSpPr/>
          <p:nvPr/>
        </p:nvSpPr>
        <p:spPr>
          <a:xfrm>
            <a:off x="1798336" y="2309334"/>
            <a:ext cx="5538395" cy="4080769"/>
          </a:xfrm>
          <a:prstGeom prst="rect">
            <a:avLst/>
          </a:prstGeom>
          <a:blipFill>
            <a:blip r:embed="rId3"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pPr algn="l">
              <a:defRPr/>
            </a:pPr>
            <a:r>
              <a:rPr lang="en-US" sz="3600" b="1" dirty="0">
                <a:solidFill>
                  <a:srgbClr val="1D7D5B"/>
                </a:solidFill>
                <a:latin typeface="Arial Black"/>
                <a:cs typeface="Arial Black"/>
              </a:rPr>
              <a:t>2. &amp; 3. Railing and Curb</a:t>
            </a:r>
          </a:p>
        </p:txBody>
      </p:sp>
      <p:sp>
        <p:nvSpPr>
          <p:cNvPr id="5" name="Freeform 4"/>
          <p:cNvSpPr/>
          <p:nvPr/>
        </p:nvSpPr>
        <p:spPr bwMode="auto">
          <a:xfrm>
            <a:off x="754139" y="1568792"/>
            <a:ext cx="7635712" cy="589953"/>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00B050"/>
          </a:solidFill>
          <a:ln>
            <a:noFill/>
          </a:ln>
          <a:effectLst/>
          <a:extLst/>
        </p:spPr>
        <p:txBody>
          <a:bodyPr/>
          <a:lstStyle/>
          <a:p>
            <a:pPr algn="ctr" eaLnBrk="1" hangingPunct="1">
              <a:lnSpc>
                <a:spcPct val="90000"/>
              </a:lnSpc>
              <a:spcBef>
                <a:spcPct val="20000"/>
              </a:spcBef>
              <a:buClr>
                <a:schemeClr val="hlink"/>
              </a:buClr>
              <a:buSzPct val="70000"/>
              <a:defRPr/>
            </a:pPr>
            <a:r>
              <a:rPr lang="en-US" sz="2800" dirty="0">
                <a:solidFill>
                  <a:srgbClr val="000000"/>
                </a:solidFill>
                <a:latin typeface="Arial" panose="020B0604020202020204" pitchFamily="34" charset="0"/>
                <a:cs typeface="Arial" panose="020B0604020202020204" pitchFamily="34" charset="0"/>
              </a:rPr>
              <a:t>Bending but no separation or spalling</a:t>
            </a:r>
          </a:p>
        </p:txBody>
      </p:sp>
    </p:spTree>
    <p:extLst>
      <p:ext uri="{BB962C8B-B14F-4D97-AF65-F5344CB8AC3E}">
        <p14:creationId xmlns:p14="http://schemas.microsoft.com/office/powerpoint/2010/main" val="70578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a:solidFill>
                  <a:srgbClr val="1D7D5B"/>
                </a:solidFill>
                <a:latin typeface="Arial Black"/>
                <a:cs typeface="Arial Black"/>
              </a:rPr>
              <a:t>2. &amp; 3. Railing and Joint at </a:t>
            </a:r>
            <a:br>
              <a:rPr lang="en-US" sz="3600" b="1" dirty="0">
                <a:solidFill>
                  <a:srgbClr val="1D7D5B"/>
                </a:solidFill>
                <a:latin typeface="Arial Black"/>
                <a:cs typeface="Arial Black"/>
              </a:rPr>
            </a:br>
            <a:r>
              <a:rPr lang="en-US" sz="3600" b="1" dirty="0">
                <a:solidFill>
                  <a:srgbClr val="1D7D5B"/>
                </a:solidFill>
                <a:latin typeface="Arial Black"/>
                <a:cs typeface="Arial Black"/>
              </a:rPr>
              <a:t>Curb Line</a:t>
            </a:r>
          </a:p>
        </p:txBody>
      </p:sp>
      <p:sp>
        <p:nvSpPr>
          <p:cNvPr id="6" name="object 22"/>
          <p:cNvSpPr/>
          <p:nvPr/>
        </p:nvSpPr>
        <p:spPr>
          <a:xfrm>
            <a:off x="4408167" y="2529847"/>
            <a:ext cx="4505132" cy="3404767"/>
          </a:xfrm>
          <a:prstGeom prst="rect">
            <a:avLst/>
          </a:prstGeom>
          <a:blipFill>
            <a:blip r:embed="rId3"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dirty="0">
              <a:effectLst>
                <a:outerShdw blurRad="38100" dist="38100" dir="2700000" algn="tl">
                  <a:srgbClr val="000000">
                    <a:alpha val="43137"/>
                  </a:srgbClr>
                </a:outerShdw>
              </a:effectLst>
            </a:endParaRPr>
          </a:p>
        </p:txBody>
      </p:sp>
      <p:sp>
        <p:nvSpPr>
          <p:cNvPr id="7" name="object 20"/>
          <p:cNvSpPr/>
          <p:nvPr/>
        </p:nvSpPr>
        <p:spPr>
          <a:xfrm>
            <a:off x="239589" y="2520420"/>
            <a:ext cx="3912407" cy="2701220"/>
          </a:xfrm>
          <a:prstGeom prst="rect">
            <a:avLst/>
          </a:prstGeom>
          <a:blipFill>
            <a:blip r:embed="rId4"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dirty="0">
              <a:effectLst>
                <a:outerShdw blurRad="38100" dist="38100" dir="2700000" algn="tl">
                  <a:srgbClr val="000000">
                    <a:alpha val="43137"/>
                  </a:srgbClr>
                </a:outerShdw>
              </a:effectLst>
            </a:endParaRPr>
          </a:p>
        </p:txBody>
      </p:sp>
      <p:sp>
        <p:nvSpPr>
          <p:cNvPr id="13319" name="TextBox 2"/>
          <p:cNvSpPr txBox="1">
            <a:spLocks noChangeArrowheads="1"/>
          </p:cNvSpPr>
          <p:nvPr/>
        </p:nvSpPr>
        <p:spPr bwMode="auto">
          <a:xfrm>
            <a:off x="2011830" y="5919238"/>
            <a:ext cx="5133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2800" b="1" dirty="0">
                <a:latin typeface="+mj-lt"/>
              </a:rPr>
              <a:t>Call to have debris removed</a:t>
            </a:r>
          </a:p>
        </p:txBody>
      </p:sp>
      <p:sp>
        <p:nvSpPr>
          <p:cNvPr id="8" name="Freeform 7"/>
          <p:cNvSpPr/>
          <p:nvPr/>
        </p:nvSpPr>
        <p:spPr bwMode="auto">
          <a:xfrm>
            <a:off x="277296" y="1696828"/>
            <a:ext cx="3983617" cy="735291"/>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00B050"/>
          </a:solidFill>
          <a:ln>
            <a:noFill/>
          </a:ln>
          <a:effectLst/>
          <a:extLst/>
        </p:spPr>
        <p:txBody>
          <a:bodyPr/>
          <a:lstStyle/>
          <a:p>
            <a:pPr algn="ctr" eaLnBrk="1" fontAlgn="auto" hangingPunct="1">
              <a:lnSpc>
                <a:spcPct val="90000"/>
              </a:lnSpc>
              <a:spcBef>
                <a:spcPct val="20000"/>
              </a:spcBef>
              <a:spcAft>
                <a:spcPts val="0"/>
              </a:spcAft>
              <a:buClr>
                <a:srgbClr val="0000FF"/>
              </a:buClr>
              <a:buSzPct val="70000"/>
              <a:defRPr/>
            </a:pPr>
            <a:r>
              <a:rPr lang="en-US" sz="2400" dirty="0">
                <a:solidFill>
                  <a:srgbClr val="000000"/>
                </a:solidFill>
                <a:latin typeface="Arial" panose="020B0604020202020204" pitchFamily="34" charset="0"/>
                <a:cs typeface="Arial" panose="020B0604020202020204" pitchFamily="34" charset="0"/>
              </a:rPr>
              <a:t>Local Damage to Barrier, but not Rail</a:t>
            </a:r>
          </a:p>
        </p:txBody>
      </p:sp>
      <p:sp>
        <p:nvSpPr>
          <p:cNvPr id="9" name="Freeform 8"/>
          <p:cNvSpPr/>
          <p:nvPr/>
        </p:nvSpPr>
        <p:spPr bwMode="auto">
          <a:xfrm>
            <a:off x="4421163" y="1442302"/>
            <a:ext cx="4628567" cy="1000950"/>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FFFF00"/>
          </a:solidFill>
          <a:ln>
            <a:noFill/>
          </a:ln>
          <a:effectLst/>
          <a:extLst/>
        </p:spPr>
        <p:txBody>
          <a:bodyPr/>
          <a:lstStyle/>
          <a:p>
            <a:pPr algn="ctr" eaLnBrk="1" fontAlgn="auto" hangingPunct="1">
              <a:spcBef>
                <a:spcPts val="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No Separation in Rail, </a:t>
            </a:r>
          </a:p>
          <a:p>
            <a:pPr algn="ctr" eaLnBrk="1" fontAlgn="auto" hangingPunct="1">
              <a:spcBef>
                <a:spcPts val="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but Settlement in Barrier </a:t>
            </a:r>
          </a:p>
          <a:p>
            <a:pPr algn="ctr" eaLnBrk="1" fontAlgn="auto" hangingPunct="1">
              <a:spcBef>
                <a:spcPts val="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and Joint</a:t>
            </a:r>
          </a:p>
        </p:txBody>
      </p:sp>
    </p:spTree>
    <p:extLst>
      <p:ext uri="{BB962C8B-B14F-4D97-AF65-F5344CB8AC3E}">
        <p14:creationId xmlns:p14="http://schemas.microsoft.com/office/powerpoint/2010/main" val="221721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457200" y="254529"/>
            <a:ext cx="8229600" cy="584459"/>
          </a:xfrm>
        </p:spPr>
        <p:txBody>
          <a:bodyPr/>
          <a:lstStyle/>
          <a:p>
            <a:pPr eaLnBrk="1" hangingPunct="1">
              <a:defRPr/>
            </a:pPr>
            <a:r>
              <a:rPr lang="en-US" altLang="en-US" dirty="0"/>
              <a:t>10 Steps of Assessment</a:t>
            </a:r>
          </a:p>
        </p:txBody>
      </p:sp>
      <p:sp>
        <p:nvSpPr>
          <p:cNvPr id="294915" name="Rectangle 3"/>
          <p:cNvSpPr>
            <a:spLocks noGrp="1" noChangeArrowheads="1"/>
          </p:cNvSpPr>
          <p:nvPr>
            <p:ph idx="1"/>
          </p:nvPr>
        </p:nvSpPr>
        <p:spPr>
          <a:xfrm>
            <a:off x="560895" y="838198"/>
            <a:ext cx="5105400" cy="5715000"/>
          </a:xfrm>
        </p:spPr>
        <p:txBody>
          <a:bodyPr/>
          <a:lstStyle/>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Approaches</a:t>
            </a:r>
            <a:endParaRPr lang="en-US" altLang="en-US" sz="2000" dirty="0"/>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Rails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Expansion Joints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err="1"/>
              <a:t>Wingwalls</a:t>
            </a:r>
            <a:endParaRPr lang="en-US" altLang="en-US" sz="2000" dirty="0"/>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Abutments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Bearings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Girders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Soffit and Deck</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Bents or Columns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Caps</a:t>
            </a:r>
            <a:endParaRPr lang="en-US" altLang="en-US" sz="2000" dirty="0"/>
          </a:p>
        </p:txBody>
      </p:sp>
    </p:spTree>
    <p:extLst>
      <p:ext uri="{BB962C8B-B14F-4D97-AF65-F5344CB8AC3E}">
        <p14:creationId xmlns:p14="http://schemas.microsoft.com/office/powerpoint/2010/main" val="216210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410065" y="150832"/>
            <a:ext cx="8229600" cy="990600"/>
          </a:xfrm>
        </p:spPr>
        <p:txBody>
          <a:bodyPr/>
          <a:lstStyle/>
          <a:p>
            <a:pPr eaLnBrk="1" hangingPunct="1">
              <a:defRPr/>
            </a:pPr>
            <a:r>
              <a:rPr lang="en-US" altLang="en-US" dirty="0"/>
              <a:t>Fourth and Fifth Parts </a:t>
            </a:r>
            <a:br>
              <a:rPr lang="en-US" altLang="en-US" dirty="0"/>
            </a:br>
            <a:r>
              <a:rPr lang="en-US" altLang="en-US" sz="2800" dirty="0" err="1">
                <a:solidFill>
                  <a:schemeClr val="tx1">
                    <a:lumMod val="65000"/>
                    <a:lumOff val="35000"/>
                  </a:schemeClr>
                </a:solidFill>
              </a:rPr>
              <a:t>Wingwalls</a:t>
            </a:r>
            <a:r>
              <a:rPr lang="en-US" altLang="en-US" sz="2800" dirty="0">
                <a:solidFill>
                  <a:schemeClr val="tx1">
                    <a:lumMod val="65000"/>
                    <a:lumOff val="35000"/>
                  </a:schemeClr>
                </a:solidFill>
              </a:rPr>
              <a:t> and Abutments</a:t>
            </a:r>
          </a:p>
        </p:txBody>
      </p:sp>
      <p:sp>
        <p:nvSpPr>
          <p:cNvPr id="294915" name="Rectangle 3"/>
          <p:cNvSpPr>
            <a:spLocks noGrp="1" noChangeArrowheads="1"/>
          </p:cNvSpPr>
          <p:nvPr>
            <p:ph idx="1"/>
          </p:nvPr>
        </p:nvSpPr>
        <p:spPr>
          <a:xfrm>
            <a:off x="466626" y="1265551"/>
            <a:ext cx="5105400" cy="5715000"/>
          </a:xfrm>
        </p:spPr>
        <p:txBody>
          <a:bodyPr/>
          <a:lstStyle/>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Approaches</a:t>
            </a:r>
            <a:endParaRPr lang="en-US" altLang="en-US" sz="2000" dirty="0"/>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Rails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Expansion Joints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solidFill>
                  <a:srgbClr val="FF0000"/>
                </a:solidFill>
              </a:rPr>
              <a:t>Check </a:t>
            </a:r>
            <a:r>
              <a:rPr lang="en-US" altLang="en-US" sz="2000" u="sng" dirty="0" err="1">
                <a:solidFill>
                  <a:srgbClr val="FF0000"/>
                </a:solidFill>
              </a:rPr>
              <a:t>Wingwalls</a:t>
            </a:r>
            <a:endParaRPr lang="en-US" altLang="en-US" sz="2000" dirty="0">
              <a:solidFill>
                <a:srgbClr val="FF0000"/>
              </a:solidFill>
            </a:endParaRPr>
          </a:p>
          <a:p>
            <a:pPr marL="457200" indent="-457200" eaLnBrk="1" hangingPunct="1">
              <a:lnSpc>
                <a:spcPct val="90000"/>
              </a:lnSpc>
              <a:buSzPct val="90000"/>
              <a:buFont typeface="Wingdings" pitchFamily="2" charset="2"/>
              <a:buAutoNum type="arabicPeriod"/>
              <a:defRPr/>
            </a:pPr>
            <a:r>
              <a:rPr lang="en-US" altLang="en-US" sz="2000" dirty="0">
                <a:solidFill>
                  <a:srgbClr val="FF0000"/>
                </a:solidFill>
              </a:rPr>
              <a:t>Check </a:t>
            </a:r>
            <a:r>
              <a:rPr lang="en-US" altLang="en-US" sz="2000" u="sng" dirty="0">
                <a:solidFill>
                  <a:srgbClr val="FF0000"/>
                </a:solidFill>
              </a:rPr>
              <a:t>Abutments</a:t>
            </a:r>
            <a:r>
              <a:rPr lang="en-US" altLang="en-US" sz="2000" dirty="0">
                <a:solidFill>
                  <a:srgbClr val="FF0000"/>
                </a:solidFill>
              </a:rPr>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Bearings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Girders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Soffit and Deck</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Bents or Columns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Bent Caps</a:t>
            </a:r>
            <a:endParaRPr lang="en-US" altLang="en-US" sz="2000" dirty="0"/>
          </a:p>
        </p:txBody>
      </p:sp>
    </p:spTree>
    <p:extLst>
      <p:ext uri="{BB962C8B-B14F-4D97-AF65-F5344CB8AC3E}">
        <p14:creationId xmlns:p14="http://schemas.microsoft.com/office/powerpoint/2010/main" val="123928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rrowheads="1"/>
          </p:cNvSpPr>
          <p:nvPr>
            <p:ph type="title"/>
          </p:nvPr>
        </p:nvSpPr>
        <p:spPr/>
        <p:txBody>
          <a:bodyPr/>
          <a:lstStyle/>
          <a:p>
            <a:pPr eaLnBrk="1" hangingPunct="1">
              <a:defRPr/>
            </a:pPr>
            <a:r>
              <a:rPr lang="en-US" altLang="en-US" dirty="0"/>
              <a:t>4. Wingwalls</a:t>
            </a:r>
          </a:p>
        </p:txBody>
      </p:sp>
      <p:pic>
        <p:nvPicPr>
          <p:cNvPr id="16387" name="Picture 3" descr="BridgeProfile2"/>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a:stretch>
            <a:fillRect/>
          </a:stretch>
        </p:blipFill>
        <p:spPr>
          <a:xfrm>
            <a:off x="551470" y="1253395"/>
            <a:ext cx="8229600" cy="4138613"/>
          </a:xfrm>
          <a:noFill/>
          <a:ln w="38100" cap="flat" algn="ctr">
            <a:solidFill>
              <a:srgbClr val="191925"/>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49188" name="Text Box 4"/>
          <p:cNvSpPr txBox="1">
            <a:spLocks noChangeArrowheads="1"/>
          </p:cNvSpPr>
          <p:nvPr/>
        </p:nvSpPr>
        <p:spPr bwMode="auto">
          <a:xfrm>
            <a:off x="1707170" y="1897919"/>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1.</a:t>
            </a:r>
          </a:p>
        </p:txBody>
      </p:sp>
      <p:sp>
        <p:nvSpPr>
          <p:cNvPr id="349189" name="Text Box 5"/>
          <p:cNvSpPr txBox="1">
            <a:spLocks noChangeArrowheads="1"/>
          </p:cNvSpPr>
          <p:nvPr/>
        </p:nvSpPr>
        <p:spPr bwMode="auto">
          <a:xfrm>
            <a:off x="551470" y="1593119"/>
            <a:ext cx="4572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800" b="1" dirty="0">
                <a:solidFill>
                  <a:srgbClr val="FF0000"/>
                </a:solidFill>
                <a:latin typeface="Comic Sans MS" pitchFamily="66" charset="0"/>
              </a:rPr>
              <a:t>X</a:t>
            </a:r>
          </a:p>
        </p:txBody>
      </p:sp>
      <p:sp>
        <p:nvSpPr>
          <p:cNvPr id="16390" name="Text Box 6"/>
          <p:cNvSpPr txBox="1">
            <a:spLocks noChangeArrowheads="1"/>
          </p:cNvSpPr>
          <p:nvPr/>
        </p:nvSpPr>
        <p:spPr bwMode="auto">
          <a:xfrm>
            <a:off x="571500" y="4520946"/>
            <a:ext cx="4191000"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0" indent="0" eaLnBrk="1" hangingPunct="1">
              <a:lnSpc>
                <a:spcPct val="90000"/>
              </a:lnSpc>
              <a:spcBef>
                <a:spcPct val="50000"/>
              </a:spcBef>
              <a:buFont typeface="Wingdings" pitchFamily="2" charset="2"/>
              <a:buNone/>
            </a:pPr>
            <a:r>
              <a:rPr lang="en-US" altLang="en-US" sz="1800" dirty="0">
                <a:solidFill>
                  <a:srgbClr val="FF0000"/>
                </a:solidFill>
                <a:latin typeface="+mn-lt"/>
              </a:rPr>
              <a:t>4.  </a:t>
            </a:r>
            <a:r>
              <a:rPr lang="en-US" altLang="en-US" sz="1800" dirty="0" err="1">
                <a:solidFill>
                  <a:srgbClr val="FF0000"/>
                </a:solidFill>
                <a:latin typeface="+mn-lt"/>
              </a:rPr>
              <a:t>Wingwalls</a:t>
            </a:r>
            <a:r>
              <a:rPr lang="en-US" altLang="en-US" sz="1800" dirty="0">
                <a:solidFill>
                  <a:srgbClr val="FF0000"/>
                </a:solidFill>
                <a:latin typeface="+mn-lt"/>
              </a:rPr>
              <a:t> – look for cracks, broken concrete and evidence of movement at the ground line.</a:t>
            </a:r>
          </a:p>
        </p:txBody>
      </p:sp>
      <p:sp>
        <p:nvSpPr>
          <p:cNvPr id="349191" name="Freeform 7"/>
          <p:cNvSpPr>
            <a:spLocks/>
          </p:cNvSpPr>
          <p:nvPr/>
        </p:nvSpPr>
        <p:spPr bwMode="auto">
          <a:xfrm>
            <a:off x="932470" y="1805845"/>
            <a:ext cx="909638" cy="387351"/>
          </a:xfrm>
          <a:custGeom>
            <a:avLst/>
            <a:gdLst>
              <a:gd name="T0" fmla="*/ 0 w 573"/>
              <a:gd name="T1" fmla="*/ 154 h 244"/>
              <a:gd name="T2" fmla="*/ 120 w 573"/>
              <a:gd name="T3" fmla="*/ 238 h 244"/>
              <a:gd name="T4" fmla="*/ 222 w 573"/>
              <a:gd name="T5" fmla="*/ 190 h 244"/>
              <a:gd name="T6" fmla="*/ 222 w 573"/>
              <a:gd name="T7" fmla="*/ 40 h 244"/>
              <a:gd name="T8" fmla="*/ 360 w 573"/>
              <a:gd name="T9" fmla="*/ 22 h 244"/>
              <a:gd name="T10" fmla="*/ 573 w 573"/>
              <a:gd name="T11" fmla="*/ 172 h 244"/>
            </a:gdLst>
            <a:ahLst/>
            <a:cxnLst>
              <a:cxn ang="0">
                <a:pos x="T0" y="T1"/>
              </a:cxn>
              <a:cxn ang="0">
                <a:pos x="T2" y="T3"/>
              </a:cxn>
              <a:cxn ang="0">
                <a:pos x="T4" y="T5"/>
              </a:cxn>
              <a:cxn ang="0">
                <a:pos x="T6" y="T7"/>
              </a:cxn>
              <a:cxn ang="0">
                <a:pos x="T8" y="T9"/>
              </a:cxn>
              <a:cxn ang="0">
                <a:pos x="T10" y="T11"/>
              </a:cxn>
            </a:cxnLst>
            <a:rect l="0" t="0" r="r" b="b"/>
            <a:pathLst>
              <a:path w="573" h="244">
                <a:moveTo>
                  <a:pt x="0" y="154"/>
                </a:moveTo>
                <a:cubicBezTo>
                  <a:pt x="20" y="168"/>
                  <a:pt x="83" y="232"/>
                  <a:pt x="120" y="238"/>
                </a:cubicBezTo>
                <a:cubicBezTo>
                  <a:pt x="157" y="244"/>
                  <a:pt x="205" y="223"/>
                  <a:pt x="222" y="190"/>
                </a:cubicBezTo>
                <a:cubicBezTo>
                  <a:pt x="239" y="157"/>
                  <a:pt x="199" y="68"/>
                  <a:pt x="222" y="40"/>
                </a:cubicBezTo>
                <a:cubicBezTo>
                  <a:pt x="245" y="12"/>
                  <a:pt x="302" y="0"/>
                  <a:pt x="360" y="22"/>
                </a:cubicBezTo>
                <a:cubicBezTo>
                  <a:pt x="418" y="44"/>
                  <a:pt x="529" y="141"/>
                  <a:pt x="573" y="17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9193" name="Text Box 9"/>
          <p:cNvSpPr txBox="1">
            <a:spLocks noChangeArrowheads="1"/>
          </p:cNvSpPr>
          <p:nvPr/>
        </p:nvSpPr>
        <p:spPr bwMode="auto">
          <a:xfrm>
            <a:off x="1923070" y="220272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2.</a:t>
            </a:r>
          </a:p>
        </p:txBody>
      </p:sp>
      <p:sp>
        <p:nvSpPr>
          <p:cNvPr id="349194" name="Freeform 10"/>
          <p:cNvSpPr>
            <a:spLocks/>
          </p:cNvSpPr>
          <p:nvPr/>
        </p:nvSpPr>
        <p:spPr bwMode="auto">
          <a:xfrm>
            <a:off x="2008797" y="2010633"/>
            <a:ext cx="1090613" cy="612775"/>
          </a:xfrm>
          <a:custGeom>
            <a:avLst/>
            <a:gdLst>
              <a:gd name="T0" fmla="*/ 0 w 687"/>
              <a:gd name="T1" fmla="*/ 106 h 386"/>
              <a:gd name="T2" fmla="*/ 57 w 687"/>
              <a:gd name="T3" fmla="*/ 133 h 386"/>
              <a:gd name="T4" fmla="*/ 120 w 687"/>
              <a:gd name="T5" fmla="*/ 94 h 386"/>
              <a:gd name="T6" fmla="*/ 138 w 687"/>
              <a:gd name="T7" fmla="*/ 25 h 386"/>
              <a:gd name="T8" fmla="*/ 228 w 687"/>
              <a:gd name="T9" fmla="*/ 1 h 386"/>
              <a:gd name="T10" fmla="*/ 315 w 687"/>
              <a:gd name="T11" fmla="*/ 34 h 386"/>
              <a:gd name="T12" fmla="*/ 333 w 687"/>
              <a:gd name="T13" fmla="*/ 97 h 386"/>
              <a:gd name="T14" fmla="*/ 309 w 687"/>
              <a:gd name="T15" fmla="*/ 151 h 386"/>
              <a:gd name="T16" fmla="*/ 246 w 687"/>
              <a:gd name="T17" fmla="*/ 187 h 386"/>
              <a:gd name="T18" fmla="*/ 171 w 687"/>
              <a:gd name="T19" fmla="*/ 235 h 386"/>
              <a:gd name="T20" fmla="*/ 138 w 687"/>
              <a:gd name="T21" fmla="*/ 313 h 386"/>
              <a:gd name="T22" fmla="*/ 252 w 687"/>
              <a:gd name="T23" fmla="*/ 367 h 386"/>
              <a:gd name="T24" fmla="*/ 399 w 687"/>
              <a:gd name="T25" fmla="*/ 244 h 386"/>
              <a:gd name="T26" fmla="*/ 522 w 687"/>
              <a:gd name="T27" fmla="*/ 241 h 386"/>
              <a:gd name="T28" fmla="*/ 555 w 687"/>
              <a:gd name="T29" fmla="*/ 292 h 386"/>
              <a:gd name="T30" fmla="*/ 540 w 687"/>
              <a:gd name="T31" fmla="*/ 361 h 386"/>
              <a:gd name="T32" fmla="*/ 615 w 687"/>
              <a:gd name="T33" fmla="*/ 385 h 386"/>
              <a:gd name="T34" fmla="*/ 687 w 687"/>
              <a:gd name="T35" fmla="*/ 35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386">
                <a:moveTo>
                  <a:pt x="0" y="106"/>
                </a:moveTo>
                <a:cubicBezTo>
                  <a:pt x="10" y="111"/>
                  <a:pt x="37" y="135"/>
                  <a:pt x="57" y="133"/>
                </a:cubicBezTo>
                <a:cubicBezTo>
                  <a:pt x="77" y="131"/>
                  <a:pt x="106" y="112"/>
                  <a:pt x="120" y="94"/>
                </a:cubicBezTo>
                <a:cubicBezTo>
                  <a:pt x="134" y="76"/>
                  <a:pt x="120" y="40"/>
                  <a:pt x="138" y="25"/>
                </a:cubicBezTo>
                <a:cubicBezTo>
                  <a:pt x="156" y="10"/>
                  <a:pt x="199" y="0"/>
                  <a:pt x="228" y="1"/>
                </a:cubicBezTo>
                <a:cubicBezTo>
                  <a:pt x="257" y="2"/>
                  <a:pt x="298" y="18"/>
                  <a:pt x="315" y="34"/>
                </a:cubicBezTo>
                <a:cubicBezTo>
                  <a:pt x="332" y="50"/>
                  <a:pt x="334" y="78"/>
                  <a:pt x="333" y="97"/>
                </a:cubicBezTo>
                <a:cubicBezTo>
                  <a:pt x="332" y="116"/>
                  <a:pt x="323" y="136"/>
                  <a:pt x="309" y="151"/>
                </a:cubicBezTo>
                <a:cubicBezTo>
                  <a:pt x="295" y="166"/>
                  <a:pt x="269" y="173"/>
                  <a:pt x="246" y="187"/>
                </a:cubicBezTo>
                <a:cubicBezTo>
                  <a:pt x="223" y="201"/>
                  <a:pt x="189" y="214"/>
                  <a:pt x="171" y="235"/>
                </a:cubicBezTo>
                <a:cubicBezTo>
                  <a:pt x="153" y="256"/>
                  <a:pt x="125" y="291"/>
                  <a:pt x="138" y="313"/>
                </a:cubicBezTo>
                <a:cubicBezTo>
                  <a:pt x="151" y="335"/>
                  <a:pt x="209" y="378"/>
                  <a:pt x="252" y="367"/>
                </a:cubicBezTo>
                <a:cubicBezTo>
                  <a:pt x="295" y="356"/>
                  <a:pt x="354" y="265"/>
                  <a:pt x="399" y="244"/>
                </a:cubicBezTo>
                <a:cubicBezTo>
                  <a:pt x="444" y="223"/>
                  <a:pt x="496" y="233"/>
                  <a:pt x="522" y="241"/>
                </a:cubicBezTo>
                <a:cubicBezTo>
                  <a:pt x="548" y="249"/>
                  <a:pt x="552" y="272"/>
                  <a:pt x="555" y="292"/>
                </a:cubicBezTo>
                <a:cubicBezTo>
                  <a:pt x="558" y="312"/>
                  <a:pt x="530" y="346"/>
                  <a:pt x="540" y="361"/>
                </a:cubicBezTo>
                <a:cubicBezTo>
                  <a:pt x="550" y="376"/>
                  <a:pt x="591" y="386"/>
                  <a:pt x="615" y="385"/>
                </a:cubicBezTo>
                <a:cubicBezTo>
                  <a:pt x="639" y="384"/>
                  <a:pt x="672" y="359"/>
                  <a:pt x="687" y="35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9195" name="Text Box 11"/>
          <p:cNvSpPr txBox="1">
            <a:spLocks noChangeArrowheads="1"/>
          </p:cNvSpPr>
          <p:nvPr/>
        </p:nvSpPr>
        <p:spPr bwMode="auto">
          <a:xfrm>
            <a:off x="3066070" y="2355120"/>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3.</a:t>
            </a:r>
          </a:p>
        </p:txBody>
      </p:sp>
      <p:sp>
        <p:nvSpPr>
          <p:cNvPr id="349196" name="Text Box 12"/>
          <p:cNvSpPr txBox="1">
            <a:spLocks noChangeArrowheads="1"/>
          </p:cNvSpPr>
          <p:nvPr/>
        </p:nvSpPr>
        <p:spPr bwMode="auto">
          <a:xfrm>
            <a:off x="1994876" y="2837475"/>
            <a:ext cx="4752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4.</a:t>
            </a:r>
          </a:p>
        </p:txBody>
      </p:sp>
      <p:sp>
        <p:nvSpPr>
          <p:cNvPr id="349199" name="Line 15"/>
          <p:cNvSpPr>
            <a:spLocks noChangeShapeType="1"/>
          </p:cNvSpPr>
          <p:nvPr/>
        </p:nvSpPr>
        <p:spPr bwMode="auto">
          <a:xfrm flipH="1">
            <a:off x="2667000" y="3429000"/>
            <a:ext cx="1524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9200" name="Freeform 16"/>
          <p:cNvSpPr>
            <a:spLocks/>
          </p:cNvSpPr>
          <p:nvPr/>
        </p:nvSpPr>
        <p:spPr bwMode="auto">
          <a:xfrm>
            <a:off x="2628902"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9201" name="Freeform 17"/>
          <p:cNvSpPr>
            <a:spLocks/>
          </p:cNvSpPr>
          <p:nvPr/>
        </p:nvSpPr>
        <p:spPr bwMode="auto">
          <a:xfrm>
            <a:off x="2590802"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9198" name="Freeform 14"/>
          <p:cNvSpPr>
            <a:spLocks/>
          </p:cNvSpPr>
          <p:nvPr/>
        </p:nvSpPr>
        <p:spPr bwMode="auto">
          <a:xfrm>
            <a:off x="1011845" y="2339244"/>
            <a:ext cx="2482850" cy="949325"/>
          </a:xfrm>
          <a:custGeom>
            <a:avLst/>
            <a:gdLst>
              <a:gd name="T0" fmla="*/ 1447 w 1564"/>
              <a:gd name="T1" fmla="*/ 100 h 598"/>
              <a:gd name="T2" fmla="*/ 1513 w 1564"/>
              <a:gd name="T3" fmla="*/ 73 h 598"/>
              <a:gd name="T4" fmla="*/ 1564 w 1564"/>
              <a:gd name="T5" fmla="*/ 106 h 598"/>
              <a:gd name="T6" fmla="*/ 1516 w 1564"/>
              <a:gd name="T7" fmla="*/ 178 h 598"/>
              <a:gd name="T8" fmla="*/ 1318 w 1564"/>
              <a:gd name="T9" fmla="*/ 268 h 598"/>
              <a:gd name="T10" fmla="*/ 1150 w 1564"/>
              <a:gd name="T11" fmla="*/ 349 h 598"/>
              <a:gd name="T12" fmla="*/ 1054 w 1564"/>
              <a:gd name="T13" fmla="*/ 346 h 598"/>
              <a:gd name="T14" fmla="*/ 955 w 1564"/>
              <a:gd name="T15" fmla="*/ 322 h 598"/>
              <a:gd name="T16" fmla="*/ 811 w 1564"/>
              <a:gd name="T17" fmla="*/ 241 h 598"/>
              <a:gd name="T18" fmla="*/ 574 w 1564"/>
              <a:gd name="T19" fmla="*/ 202 h 598"/>
              <a:gd name="T20" fmla="*/ 493 w 1564"/>
              <a:gd name="T21" fmla="*/ 31 h 598"/>
              <a:gd name="T22" fmla="*/ 403 w 1564"/>
              <a:gd name="T23" fmla="*/ 19 h 598"/>
              <a:gd name="T24" fmla="*/ 343 w 1564"/>
              <a:gd name="T25" fmla="*/ 67 h 598"/>
              <a:gd name="T26" fmla="*/ 271 w 1564"/>
              <a:gd name="T27" fmla="*/ 55 h 598"/>
              <a:gd name="T28" fmla="*/ 217 w 1564"/>
              <a:gd name="T29" fmla="*/ 151 h 598"/>
              <a:gd name="T30" fmla="*/ 82 w 1564"/>
              <a:gd name="T31" fmla="*/ 175 h 598"/>
              <a:gd name="T32" fmla="*/ 4 w 1564"/>
              <a:gd name="T33" fmla="*/ 265 h 598"/>
              <a:gd name="T34" fmla="*/ 109 w 1564"/>
              <a:gd name="T35" fmla="*/ 352 h 598"/>
              <a:gd name="T36" fmla="*/ 277 w 1564"/>
              <a:gd name="T37" fmla="*/ 340 h 598"/>
              <a:gd name="T38" fmla="*/ 313 w 1564"/>
              <a:gd name="T39" fmla="*/ 424 h 598"/>
              <a:gd name="T40" fmla="*/ 286 w 1564"/>
              <a:gd name="T41" fmla="*/ 538 h 598"/>
              <a:gd name="T42" fmla="*/ 562 w 1564"/>
              <a:gd name="T43" fmla="*/ 595 h 598"/>
              <a:gd name="T44" fmla="*/ 691 w 1564"/>
              <a:gd name="T45" fmla="*/ 55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4" h="598">
                <a:moveTo>
                  <a:pt x="1447" y="100"/>
                </a:moveTo>
                <a:cubicBezTo>
                  <a:pt x="1458" y="96"/>
                  <a:pt x="1494" y="72"/>
                  <a:pt x="1513" y="73"/>
                </a:cubicBezTo>
                <a:cubicBezTo>
                  <a:pt x="1532" y="74"/>
                  <a:pt x="1564" y="89"/>
                  <a:pt x="1564" y="106"/>
                </a:cubicBezTo>
                <a:cubicBezTo>
                  <a:pt x="1564" y="123"/>
                  <a:pt x="1557" y="151"/>
                  <a:pt x="1516" y="178"/>
                </a:cubicBezTo>
                <a:cubicBezTo>
                  <a:pt x="1475" y="205"/>
                  <a:pt x="1379" y="240"/>
                  <a:pt x="1318" y="268"/>
                </a:cubicBezTo>
                <a:cubicBezTo>
                  <a:pt x="1257" y="296"/>
                  <a:pt x="1194" y="336"/>
                  <a:pt x="1150" y="349"/>
                </a:cubicBezTo>
                <a:cubicBezTo>
                  <a:pt x="1106" y="362"/>
                  <a:pt x="1086" y="350"/>
                  <a:pt x="1054" y="346"/>
                </a:cubicBezTo>
                <a:cubicBezTo>
                  <a:pt x="1022" y="342"/>
                  <a:pt x="996" y="340"/>
                  <a:pt x="955" y="322"/>
                </a:cubicBezTo>
                <a:cubicBezTo>
                  <a:pt x="914" y="304"/>
                  <a:pt x="874" y="261"/>
                  <a:pt x="811" y="241"/>
                </a:cubicBezTo>
                <a:cubicBezTo>
                  <a:pt x="748" y="221"/>
                  <a:pt x="627" y="237"/>
                  <a:pt x="574" y="202"/>
                </a:cubicBezTo>
                <a:cubicBezTo>
                  <a:pt x="521" y="167"/>
                  <a:pt x="522" y="62"/>
                  <a:pt x="493" y="31"/>
                </a:cubicBezTo>
                <a:cubicBezTo>
                  <a:pt x="464" y="0"/>
                  <a:pt x="428" y="13"/>
                  <a:pt x="403" y="19"/>
                </a:cubicBezTo>
                <a:cubicBezTo>
                  <a:pt x="378" y="25"/>
                  <a:pt x="365" y="61"/>
                  <a:pt x="343" y="67"/>
                </a:cubicBezTo>
                <a:cubicBezTo>
                  <a:pt x="321" y="73"/>
                  <a:pt x="292" y="41"/>
                  <a:pt x="271" y="55"/>
                </a:cubicBezTo>
                <a:cubicBezTo>
                  <a:pt x="250" y="69"/>
                  <a:pt x="249" y="131"/>
                  <a:pt x="217" y="151"/>
                </a:cubicBezTo>
                <a:cubicBezTo>
                  <a:pt x="185" y="171"/>
                  <a:pt x="118" y="156"/>
                  <a:pt x="82" y="175"/>
                </a:cubicBezTo>
                <a:cubicBezTo>
                  <a:pt x="46" y="194"/>
                  <a:pt x="0" y="236"/>
                  <a:pt x="4" y="265"/>
                </a:cubicBezTo>
                <a:cubicBezTo>
                  <a:pt x="8" y="294"/>
                  <a:pt x="64" y="340"/>
                  <a:pt x="109" y="352"/>
                </a:cubicBezTo>
                <a:cubicBezTo>
                  <a:pt x="154" y="364"/>
                  <a:pt x="243" y="328"/>
                  <a:pt x="277" y="340"/>
                </a:cubicBezTo>
                <a:cubicBezTo>
                  <a:pt x="311" y="352"/>
                  <a:pt x="312" y="391"/>
                  <a:pt x="313" y="424"/>
                </a:cubicBezTo>
                <a:cubicBezTo>
                  <a:pt x="314" y="457"/>
                  <a:pt x="244" y="509"/>
                  <a:pt x="286" y="538"/>
                </a:cubicBezTo>
                <a:cubicBezTo>
                  <a:pt x="328" y="567"/>
                  <a:pt x="495" y="592"/>
                  <a:pt x="562" y="595"/>
                </a:cubicBezTo>
                <a:cubicBezTo>
                  <a:pt x="629" y="598"/>
                  <a:pt x="664" y="566"/>
                  <a:pt x="691" y="559"/>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32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3900488" y="3849688"/>
            <a:ext cx="0" cy="55563"/>
          </a:xfrm>
          <a:custGeom>
            <a:avLst/>
            <a:gdLst/>
            <a:ahLst/>
            <a:cxnLst/>
            <a:rect l="l" t="t" r="r" b="b"/>
            <a:pathLst>
              <a:path h="79375">
                <a:moveTo>
                  <a:pt x="0" y="0"/>
                </a:moveTo>
                <a:lnTo>
                  <a:pt x="0" y="79248"/>
                </a:lnTo>
              </a:path>
            </a:pathLst>
          </a:custGeom>
          <a:ln w="6095">
            <a:solidFill>
              <a:srgbClr val="000000"/>
            </a:solidFill>
          </a:ln>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sz="3682" dirty="0">
              <a:effectLst>
                <a:outerShdw blurRad="38100" dist="38100" dir="2700000" algn="tl">
                  <a:srgbClr val="000000">
                    <a:alpha val="43137"/>
                  </a:srgbClr>
                </a:outerShdw>
              </a:effectLst>
            </a:endParaRPr>
          </a:p>
        </p:txBody>
      </p:sp>
      <p:sp>
        <p:nvSpPr>
          <p:cNvPr id="16" name="object 16"/>
          <p:cNvSpPr/>
          <p:nvPr/>
        </p:nvSpPr>
        <p:spPr>
          <a:xfrm>
            <a:off x="404517" y="2018126"/>
            <a:ext cx="3689350" cy="3068637"/>
          </a:xfrm>
          <a:prstGeom prst="rect">
            <a:avLst/>
          </a:prstGeom>
          <a:blipFill>
            <a:blip r:embed="rId3"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sz="3682" dirty="0">
              <a:effectLst>
                <a:outerShdw blurRad="38100" dist="38100" dir="2700000" algn="tl">
                  <a:srgbClr val="000000">
                    <a:alpha val="43137"/>
                  </a:srgbClr>
                </a:outerShdw>
              </a:effectLst>
            </a:endParaRPr>
          </a:p>
        </p:txBody>
      </p:sp>
      <p:sp>
        <p:nvSpPr>
          <p:cNvPr id="18" name="object 18"/>
          <p:cNvSpPr/>
          <p:nvPr/>
        </p:nvSpPr>
        <p:spPr>
          <a:xfrm>
            <a:off x="4693766" y="2020007"/>
            <a:ext cx="4002088" cy="3008312"/>
          </a:xfrm>
          <a:prstGeom prst="rect">
            <a:avLst/>
          </a:prstGeom>
          <a:blipFill>
            <a:blip r:embed="rId4"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sz="3682" dirty="0">
              <a:effectLst>
                <a:outerShdw blurRad="38100" dist="38100" dir="2700000" algn="tl">
                  <a:srgbClr val="000000">
                    <a:alpha val="43137"/>
                  </a:srgbClr>
                </a:outerShdw>
              </a:effectLst>
            </a:endParaRPr>
          </a:p>
        </p:txBody>
      </p:sp>
      <p:sp>
        <p:nvSpPr>
          <p:cNvPr id="22" name="object 22"/>
          <p:cNvSpPr>
            <a:spLocks noGrp="1"/>
          </p:cNvSpPr>
          <p:nvPr>
            <p:ph type="sldNum" sz="quarter" idx="4294967295"/>
          </p:nvPr>
        </p:nvSpPr>
        <p:spPr>
          <a:xfrm flipH="1">
            <a:off x="376238" y="292233"/>
            <a:ext cx="6534150" cy="553998"/>
          </a:xfrm>
          <a:prstGeom prst="rect">
            <a:avLst/>
          </a:prstGeom>
        </p:spPr>
        <p:txBody>
          <a:bodyPr lIns="0" tIns="0" rIns="0" bIns="0" rtlCol="0">
            <a:spAutoFit/>
          </a:bodyPr>
          <a:lstStyle/>
          <a:p>
            <a:pPr defTabSz="457200" eaLnBrk="0" hangingPunct="0">
              <a:defRPr/>
            </a:pPr>
            <a:r>
              <a:rPr lang="en-US" sz="3600" b="1" dirty="0">
                <a:solidFill>
                  <a:srgbClr val="1D7D5B"/>
                </a:solidFill>
                <a:latin typeface="Arial Black"/>
                <a:ea typeface="+mj-ea"/>
                <a:cs typeface="Arial Black"/>
              </a:rPr>
              <a:t>4. </a:t>
            </a:r>
            <a:r>
              <a:rPr lang="en-US" sz="3600" b="1" dirty="0" err="1">
                <a:solidFill>
                  <a:srgbClr val="1D7D5B"/>
                </a:solidFill>
                <a:latin typeface="Arial Black"/>
                <a:ea typeface="+mj-ea"/>
                <a:cs typeface="Arial Black"/>
              </a:rPr>
              <a:t>Wingwall</a:t>
            </a:r>
            <a:r>
              <a:rPr lang="en-US" sz="3600" b="1" dirty="0">
                <a:solidFill>
                  <a:srgbClr val="1D7D5B"/>
                </a:solidFill>
                <a:latin typeface="Arial Black"/>
                <a:ea typeface="+mj-ea"/>
                <a:cs typeface="Arial Black"/>
              </a:rPr>
              <a:t> damage</a:t>
            </a:r>
          </a:p>
        </p:txBody>
      </p:sp>
      <p:sp>
        <p:nvSpPr>
          <p:cNvPr id="8" name="Freeform 7"/>
          <p:cNvSpPr/>
          <p:nvPr/>
        </p:nvSpPr>
        <p:spPr bwMode="auto">
          <a:xfrm>
            <a:off x="404516" y="1034854"/>
            <a:ext cx="3790412" cy="893763"/>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00B050"/>
          </a:solidFill>
          <a:ln>
            <a:noFill/>
          </a:ln>
          <a:effectLst/>
          <a:extLst/>
        </p:spPr>
        <p:txBody>
          <a:bodyPr/>
          <a:lstStyle/>
          <a:p>
            <a:pPr algn="ctr" eaLnBrk="1" fontAlgn="auto" hangingPunct="1">
              <a:lnSpc>
                <a:spcPct val="90000"/>
              </a:lnSpc>
              <a:spcBef>
                <a:spcPct val="20000"/>
              </a:spcBef>
              <a:spcAft>
                <a:spcPts val="0"/>
              </a:spcAft>
              <a:buClr>
                <a:srgbClr val="0000FF"/>
              </a:buClr>
              <a:buSzPct val="70000"/>
              <a:defRPr/>
            </a:pPr>
            <a:r>
              <a:rPr lang="en-US" sz="2400" dirty="0">
                <a:solidFill>
                  <a:srgbClr val="000000"/>
                </a:solidFill>
                <a:latin typeface="Arial" panose="020B0604020202020204" pitchFamily="34" charset="0"/>
                <a:cs typeface="Arial" panose="020B0604020202020204" pitchFamily="34" charset="0"/>
              </a:rPr>
              <a:t>Minor Damage: </a:t>
            </a:r>
          </a:p>
          <a:p>
            <a:pPr algn="ctr" eaLnBrk="1" fontAlgn="auto" hangingPunct="1">
              <a:lnSpc>
                <a:spcPct val="90000"/>
              </a:lnSpc>
              <a:spcBef>
                <a:spcPct val="20000"/>
              </a:spcBef>
              <a:spcAft>
                <a:spcPts val="0"/>
              </a:spcAft>
              <a:buClr>
                <a:srgbClr val="0000FF"/>
              </a:buClr>
              <a:buSzPct val="70000"/>
              <a:defRPr/>
            </a:pPr>
            <a:r>
              <a:rPr lang="en-US" sz="2400" dirty="0">
                <a:solidFill>
                  <a:srgbClr val="000000"/>
                </a:solidFill>
                <a:latin typeface="Arial" panose="020B0604020202020204" pitchFamily="34" charset="0"/>
                <a:cs typeface="Arial" panose="020B0604020202020204" pitchFamily="34" charset="0"/>
              </a:rPr>
              <a:t>Shear Cracking</a:t>
            </a:r>
          </a:p>
        </p:txBody>
      </p:sp>
      <p:sp>
        <p:nvSpPr>
          <p:cNvPr id="9" name="Freeform 8"/>
          <p:cNvSpPr/>
          <p:nvPr/>
        </p:nvSpPr>
        <p:spPr bwMode="auto">
          <a:xfrm>
            <a:off x="4693766" y="1030288"/>
            <a:ext cx="4073162" cy="879475"/>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FFFF00"/>
          </a:solidFill>
          <a:ln>
            <a:noFill/>
          </a:ln>
          <a:effectLst/>
          <a:extLst/>
        </p:spPr>
        <p:txBody>
          <a:bodyPr/>
          <a:lstStyle/>
          <a:p>
            <a:pPr algn="ctr" eaLnBrk="1" fontAlgn="auto" hangingPunct="1">
              <a:lnSpc>
                <a:spcPct val="90000"/>
              </a:lnSpc>
              <a:spcBef>
                <a:spcPct val="20000"/>
              </a:spcBef>
              <a:spcAft>
                <a:spcPts val="0"/>
              </a:spcAft>
              <a:buClr>
                <a:srgbClr val="0000FF"/>
              </a:buClr>
              <a:buSzPct val="70000"/>
              <a:defRPr/>
            </a:pPr>
            <a:r>
              <a:rPr lang="en-US" sz="2400" dirty="0">
                <a:solidFill>
                  <a:prstClr val="black"/>
                </a:solidFill>
                <a:latin typeface="Arial" panose="020B0604020202020204" pitchFamily="34" charset="0"/>
                <a:cs typeface="Arial" panose="020B0604020202020204" pitchFamily="34" charset="0"/>
              </a:rPr>
              <a:t>Moderate Damage: </a:t>
            </a:r>
          </a:p>
          <a:p>
            <a:pPr algn="ctr" eaLnBrk="1" fontAlgn="auto" hangingPunct="1">
              <a:lnSpc>
                <a:spcPct val="90000"/>
              </a:lnSpc>
              <a:spcBef>
                <a:spcPct val="20000"/>
              </a:spcBef>
              <a:spcAft>
                <a:spcPts val="0"/>
              </a:spcAft>
              <a:buClr>
                <a:srgbClr val="0000FF"/>
              </a:buClr>
              <a:buSzPct val="70000"/>
              <a:defRPr/>
            </a:pPr>
            <a:r>
              <a:rPr lang="en-US" sz="2400" dirty="0">
                <a:solidFill>
                  <a:prstClr val="black"/>
                </a:solidFill>
                <a:latin typeface="Arial" panose="020B0604020202020204" pitchFamily="34" charset="0"/>
                <a:cs typeface="Arial" panose="020B0604020202020204" pitchFamily="34" charset="0"/>
              </a:rPr>
              <a:t>Rotation and Separation</a:t>
            </a:r>
          </a:p>
        </p:txBody>
      </p:sp>
    </p:spTree>
    <p:extLst>
      <p:ext uri="{BB962C8B-B14F-4D97-AF65-F5344CB8AC3E}">
        <p14:creationId xmlns:p14="http://schemas.microsoft.com/office/powerpoint/2010/main" val="314423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rrowheads="1"/>
          </p:cNvSpPr>
          <p:nvPr>
            <p:ph type="title"/>
          </p:nvPr>
        </p:nvSpPr>
        <p:spPr/>
        <p:txBody>
          <a:bodyPr/>
          <a:lstStyle/>
          <a:p>
            <a:pPr eaLnBrk="1" hangingPunct="1">
              <a:defRPr/>
            </a:pPr>
            <a:r>
              <a:rPr lang="en-US" altLang="en-US" dirty="0"/>
              <a:t>5. Abutment </a:t>
            </a:r>
          </a:p>
        </p:txBody>
      </p:sp>
      <p:pic>
        <p:nvPicPr>
          <p:cNvPr id="18435" name="Picture 3" descr="BridgeProfile2"/>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a:stretch>
            <a:fillRect/>
          </a:stretch>
        </p:blipFill>
        <p:spPr>
          <a:xfrm>
            <a:off x="452438" y="1284289"/>
            <a:ext cx="8229600" cy="4138612"/>
          </a:xfrm>
          <a:noFill/>
          <a:ln w="38100" cap="flat" algn="ctr">
            <a:solidFill>
              <a:srgbClr val="191925"/>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50212" name="Text Box 4"/>
          <p:cNvSpPr txBox="1">
            <a:spLocks noChangeArrowheads="1"/>
          </p:cNvSpPr>
          <p:nvPr/>
        </p:nvSpPr>
        <p:spPr bwMode="auto">
          <a:xfrm>
            <a:off x="1633538" y="1914525"/>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1.</a:t>
            </a:r>
          </a:p>
        </p:txBody>
      </p:sp>
      <p:sp>
        <p:nvSpPr>
          <p:cNvPr id="350213" name="Text Box 5"/>
          <p:cNvSpPr txBox="1">
            <a:spLocks noChangeArrowheads="1"/>
          </p:cNvSpPr>
          <p:nvPr/>
        </p:nvSpPr>
        <p:spPr bwMode="auto">
          <a:xfrm>
            <a:off x="452438" y="1624012"/>
            <a:ext cx="4572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800" b="1" dirty="0">
                <a:solidFill>
                  <a:srgbClr val="FF0000"/>
                </a:solidFill>
                <a:latin typeface="Comic Sans MS" pitchFamily="66" charset="0"/>
              </a:rPr>
              <a:t>X</a:t>
            </a:r>
          </a:p>
        </p:txBody>
      </p:sp>
      <p:sp>
        <p:nvSpPr>
          <p:cNvPr id="18438" name="Text Box 6"/>
          <p:cNvSpPr txBox="1">
            <a:spLocks noChangeArrowheads="1"/>
          </p:cNvSpPr>
          <p:nvPr/>
        </p:nvSpPr>
        <p:spPr bwMode="auto">
          <a:xfrm>
            <a:off x="472860" y="4615216"/>
            <a:ext cx="4572000" cy="8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0" indent="0" eaLnBrk="1" hangingPunct="1">
              <a:lnSpc>
                <a:spcPct val="90000"/>
              </a:lnSpc>
              <a:spcBef>
                <a:spcPct val="50000"/>
              </a:spcBef>
              <a:buFont typeface="Wingdings" pitchFamily="2" charset="2"/>
              <a:buNone/>
            </a:pPr>
            <a:r>
              <a:rPr lang="en-US" altLang="en-US" sz="1800" dirty="0">
                <a:solidFill>
                  <a:srgbClr val="FF0000"/>
                </a:solidFill>
                <a:latin typeface="+mn-lt"/>
              </a:rPr>
              <a:t>5.  Abutment – look for cracks, broken concrete and areas of movement at the ground line.</a:t>
            </a:r>
          </a:p>
        </p:txBody>
      </p:sp>
      <p:sp>
        <p:nvSpPr>
          <p:cNvPr id="350215" name="Freeform 7"/>
          <p:cNvSpPr>
            <a:spLocks/>
          </p:cNvSpPr>
          <p:nvPr/>
        </p:nvSpPr>
        <p:spPr bwMode="auto">
          <a:xfrm>
            <a:off x="833440" y="1836738"/>
            <a:ext cx="909637" cy="387351"/>
          </a:xfrm>
          <a:custGeom>
            <a:avLst/>
            <a:gdLst>
              <a:gd name="T0" fmla="*/ 0 w 573"/>
              <a:gd name="T1" fmla="*/ 154 h 244"/>
              <a:gd name="T2" fmla="*/ 120 w 573"/>
              <a:gd name="T3" fmla="*/ 238 h 244"/>
              <a:gd name="T4" fmla="*/ 222 w 573"/>
              <a:gd name="T5" fmla="*/ 190 h 244"/>
              <a:gd name="T6" fmla="*/ 222 w 573"/>
              <a:gd name="T7" fmla="*/ 40 h 244"/>
              <a:gd name="T8" fmla="*/ 360 w 573"/>
              <a:gd name="T9" fmla="*/ 22 h 244"/>
              <a:gd name="T10" fmla="*/ 573 w 573"/>
              <a:gd name="T11" fmla="*/ 172 h 244"/>
            </a:gdLst>
            <a:ahLst/>
            <a:cxnLst>
              <a:cxn ang="0">
                <a:pos x="T0" y="T1"/>
              </a:cxn>
              <a:cxn ang="0">
                <a:pos x="T2" y="T3"/>
              </a:cxn>
              <a:cxn ang="0">
                <a:pos x="T4" y="T5"/>
              </a:cxn>
              <a:cxn ang="0">
                <a:pos x="T6" y="T7"/>
              </a:cxn>
              <a:cxn ang="0">
                <a:pos x="T8" y="T9"/>
              </a:cxn>
              <a:cxn ang="0">
                <a:pos x="T10" y="T11"/>
              </a:cxn>
            </a:cxnLst>
            <a:rect l="0" t="0" r="r" b="b"/>
            <a:pathLst>
              <a:path w="573" h="244">
                <a:moveTo>
                  <a:pt x="0" y="154"/>
                </a:moveTo>
                <a:cubicBezTo>
                  <a:pt x="20" y="168"/>
                  <a:pt x="83" y="232"/>
                  <a:pt x="120" y="238"/>
                </a:cubicBezTo>
                <a:cubicBezTo>
                  <a:pt x="157" y="244"/>
                  <a:pt x="205" y="223"/>
                  <a:pt x="222" y="190"/>
                </a:cubicBezTo>
                <a:cubicBezTo>
                  <a:pt x="239" y="157"/>
                  <a:pt x="199" y="68"/>
                  <a:pt x="222" y="40"/>
                </a:cubicBezTo>
                <a:cubicBezTo>
                  <a:pt x="245" y="12"/>
                  <a:pt x="302" y="0"/>
                  <a:pt x="360" y="22"/>
                </a:cubicBezTo>
                <a:cubicBezTo>
                  <a:pt x="418" y="44"/>
                  <a:pt x="529" y="141"/>
                  <a:pt x="573" y="17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50216" name="Text Box 8"/>
          <p:cNvSpPr txBox="1">
            <a:spLocks noChangeArrowheads="1"/>
          </p:cNvSpPr>
          <p:nvPr/>
        </p:nvSpPr>
        <p:spPr bwMode="auto">
          <a:xfrm>
            <a:off x="2433638" y="1547813"/>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2.</a:t>
            </a:r>
          </a:p>
        </p:txBody>
      </p:sp>
      <p:sp>
        <p:nvSpPr>
          <p:cNvPr id="350217" name="Text Box 9"/>
          <p:cNvSpPr txBox="1">
            <a:spLocks noChangeArrowheads="1"/>
          </p:cNvSpPr>
          <p:nvPr/>
        </p:nvSpPr>
        <p:spPr bwMode="auto">
          <a:xfrm>
            <a:off x="1828800" y="2743201"/>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Garamond" pitchFamily="18" charset="0"/>
              </a:rPr>
              <a:t>2.</a:t>
            </a:r>
          </a:p>
        </p:txBody>
      </p:sp>
      <p:sp>
        <p:nvSpPr>
          <p:cNvPr id="350218" name="Freeform 10"/>
          <p:cNvSpPr>
            <a:spLocks/>
          </p:cNvSpPr>
          <p:nvPr/>
        </p:nvSpPr>
        <p:spPr bwMode="auto">
          <a:xfrm>
            <a:off x="1909763" y="2041526"/>
            <a:ext cx="1090612" cy="612775"/>
          </a:xfrm>
          <a:custGeom>
            <a:avLst/>
            <a:gdLst>
              <a:gd name="T0" fmla="*/ 0 w 687"/>
              <a:gd name="T1" fmla="*/ 106 h 386"/>
              <a:gd name="T2" fmla="*/ 57 w 687"/>
              <a:gd name="T3" fmla="*/ 133 h 386"/>
              <a:gd name="T4" fmla="*/ 120 w 687"/>
              <a:gd name="T5" fmla="*/ 94 h 386"/>
              <a:gd name="T6" fmla="*/ 138 w 687"/>
              <a:gd name="T7" fmla="*/ 25 h 386"/>
              <a:gd name="T8" fmla="*/ 228 w 687"/>
              <a:gd name="T9" fmla="*/ 1 h 386"/>
              <a:gd name="T10" fmla="*/ 315 w 687"/>
              <a:gd name="T11" fmla="*/ 34 h 386"/>
              <a:gd name="T12" fmla="*/ 333 w 687"/>
              <a:gd name="T13" fmla="*/ 97 h 386"/>
              <a:gd name="T14" fmla="*/ 309 w 687"/>
              <a:gd name="T15" fmla="*/ 151 h 386"/>
              <a:gd name="T16" fmla="*/ 246 w 687"/>
              <a:gd name="T17" fmla="*/ 187 h 386"/>
              <a:gd name="T18" fmla="*/ 171 w 687"/>
              <a:gd name="T19" fmla="*/ 235 h 386"/>
              <a:gd name="T20" fmla="*/ 138 w 687"/>
              <a:gd name="T21" fmla="*/ 313 h 386"/>
              <a:gd name="T22" fmla="*/ 252 w 687"/>
              <a:gd name="T23" fmla="*/ 367 h 386"/>
              <a:gd name="T24" fmla="*/ 399 w 687"/>
              <a:gd name="T25" fmla="*/ 244 h 386"/>
              <a:gd name="T26" fmla="*/ 522 w 687"/>
              <a:gd name="T27" fmla="*/ 241 h 386"/>
              <a:gd name="T28" fmla="*/ 555 w 687"/>
              <a:gd name="T29" fmla="*/ 292 h 386"/>
              <a:gd name="T30" fmla="*/ 540 w 687"/>
              <a:gd name="T31" fmla="*/ 361 h 386"/>
              <a:gd name="T32" fmla="*/ 615 w 687"/>
              <a:gd name="T33" fmla="*/ 385 h 386"/>
              <a:gd name="T34" fmla="*/ 687 w 687"/>
              <a:gd name="T35" fmla="*/ 35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386">
                <a:moveTo>
                  <a:pt x="0" y="106"/>
                </a:moveTo>
                <a:cubicBezTo>
                  <a:pt x="10" y="111"/>
                  <a:pt x="37" y="135"/>
                  <a:pt x="57" y="133"/>
                </a:cubicBezTo>
                <a:cubicBezTo>
                  <a:pt x="77" y="131"/>
                  <a:pt x="106" y="112"/>
                  <a:pt x="120" y="94"/>
                </a:cubicBezTo>
                <a:cubicBezTo>
                  <a:pt x="134" y="76"/>
                  <a:pt x="120" y="40"/>
                  <a:pt x="138" y="25"/>
                </a:cubicBezTo>
                <a:cubicBezTo>
                  <a:pt x="156" y="10"/>
                  <a:pt x="199" y="0"/>
                  <a:pt x="228" y="1"/>
                </a:cubicBezTo>
                <a:cubicBezTo>
                  <a:pt x="257" y="2"/>
                  <a:pt x="298" y="18"/>
                  <a:pt x="315" y="34"/>
                </a:cubicBezTo>
                <a:cubicBezTo>
                  <a:pt x="332" y="50"/>
                  <a:pt x="334" y="78"/>
                  <a:pt x="333" y="97"/>
                </a:cubicBezTo>
                <a:cubicBezTo>
                  <a:pt x="332" y="116"/>
                  <a:pt x="323" y="136"/>
                  <a:pt x="309" y="151"/>
                </a:cubicBezTo>
                <a:cubicBezTo>
                  <a:pt x="295" y="166"/>
                  <a:pt x="269" y="173"/>
                  <a:pt x="246" y="187"/>
                </a:cubicBezTo>
                <a:cubicBezTo>
                  <a:pt x="223" y="201"/>
                  <a:pt x="189" y="214"/>
                  <a:pt x="171" y="235"/>
                </a:cubicBezTo>
                <a:cubicBezTo>
                  <a:pt x="153" y="256"/>
                  <a:pt x="125" y="291"/>
                  <a:pt x="138" y="313"/>
                </a:cubicBezTo>
                <a:cubicBezTo>
                  <a:pt x="151" y="335"/>
                  <a:pt x="209" y="378"/>
                  <a:pt x="252" y="367"/>
                </a:cubicBezTo>
                <a:cubicBezTo>
                  <a:pt x="295" y="356"/>
                  <a:pt x="354" y="265"/>
                  <a:pt x="399" y="244"/>
                </a:cubicBezTo>
                <a:cubicBezTo>
                  <a:pt x="444" y="223"/>
                  <a:pt x="496" y="233"/>
                  <a:pt x="522" y="241"/>
                </a:cubicBezTo>
                <a:cubicBezTo>
                  <a:pt x="548" y="249"/>
                  <a:pt x="552" y="272"/>
                  <a:pt x="555" y="292"/>
                </a:cubicBezTo>
                <a:cubicBezTo>
                  <a:pt x="558" y="312"/>
                  <a:pt x="530" y="346"/>
                  <a:pt x="540" y="361"/>
                </a:cubicBezTo>
                <a:cubicBezTo>
                  <a:pt x="550" y="376"/>
                  <a:pt x="591" y="386"/>
                  <a:pt x="615" y="385"/>
                </a:cubicBezTo>
                <a:cubicBezTo>
                  <a:pt x="639" y="384"/>
                  <a:pt x="672" y="359"/>
                  <a:pt x="687" y="35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50219" name="Text Box 11"/>
          <p:cNvSpPr txBox="1">
            <a:spLocks noChangeArrowheads="1"/>
          </p:cNvSpPr>
          <p:nvPr/>
        </p:nvSpPr>
        <p:spPr bwMode="auto">
          <a:xfrm>
            <a:off x="2967038" y="2386013"/>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3.</a:t>
            </a:r>
          </a:p>
        </p:txBody>
      </p:sp>
      <p:sp>
        <p:nvSpPr>
          <p:cNvPr id="350220" name="Text Box 12"/>
          <p:cNvSpPr txBox="1">
            <a:spLocks noChangeArrowheads="1"/>
          </p:cNvSpPr>
          <p:nvPr/>
        </p:nvSpPr>
        <p:spPr bwMode="auto">
          <a:xfrm>
            <a:off x="1900238" y="2995613"/>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4.</a:t>
            </a:r>
          </a:p>
        </p:txBody>
      </p:sp>
      <p:sp>
        <p:nvSpPr>
          <p:cNvPr id="350222" name="Text Box 14"/>
          <p:cNvSpPr txBox="1">
            <a:spLocks noChangeArrowheads="1"/>
          </p:cNvSpPr>
          <p:nvPr/>
        </p:nvSpPr>
        <p:spPr bwMode="auto">
          <a:xfrm>
            <a:off x="3271838" y="3376613"/>
            <a:ext cx="38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5.</a:t>
            </a:r>
          </a:p>
        </p:txBody>
      </p:sp>
      <p:sp>
        <p:nvSpPr>
          <p:cNvPr id="350223" name="Freeform 15"/>
          <p:cNvSpPr>
            <a:spLocks/>
          </p:cNvSpPr>
          <p:nvPr/>
        </p:nvSpPr>
        <p:spPr bwMode="auto">
          <a:xfrm>
            <a:off x="2128838" y="3300414"/>
            <a:ext cx="1204912" cy="673100"/>
          </a:xfrm>
          <a:custGeom>
            <a:avLst/>
            <a:gdLst>
              <a:gd name="T0" fmla="*/ 0 w 759"/>
              <a:gd name="T1" fmla="*/ 0 h 424"/>
              <a:gd name="T2" fmla="*/ 96 w 759"/>
              <a:gd name="T3" fmla="*/ 48 h 424"/>
              <a:gd name="T4" fmla="*/ 96 w 759"/>
              <a:gd name="T5" fmla="*/ 192 h 424"/>
              <a:gd name="T6" fmla="*/ 96 w 759"/>
              <a:gd name="T7" fmla="*/ 336 h 424"/>
              <a:gd name="T8" fmla="*/ 192 w 759"/>
              <a:gd name="T9" fmla="*/ 411 h 424"/>
              <a:gd name="T10" fmla="*/ 330 w 759"/>
              <a:gd name="T11" fmla="*/ 417 h 424"/>
              <a:gd name="T12" fmla="*/ 432 w 759"/>
              <a:gd name="T13" fmla="*/ 384 h 424"/>
              <a:gd name="T14" fmla="*/ 489 w 759"/>
              <a:gd name="T15" fmla="*/ 261 h 424"/>
              <a:gd name="T16" fmla="*/ 633 w 759"/>
              <a:gd name="T17" fmla="*/ 297 h 424"/>
              <a:gd name="T18" fmla="*/ 699 w 759"/>
              <a:gd name="T19" fmla="*/ 207 h 424"/>
              <a:gd name="T20" fmla="*/ 759 w 759"/>
              <a:gd name="T21" fmla="*/ 19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424">
                <a:moveTo>
                  <a:pt x="0" y="0"/>
                </a:moveTo>
                <a:cubicBezTo>
                  <a:pt x="40" y="8"/>
                  <a:pt x="80" y="16"/>
                  <a:pt x="96" y="48"/>
                </a:cubicBezTo>
                <a:cubicBezTo>
                  <a:pt x="112" y="80"/>
                  <a:pt x="96" y="144"/>
                  <a:pt x="96" y="192"/>
                </a:cubicBezTo>
                <a:cubicBezTo>
                  <a:pt x="96" y="240"/>
                  <a:pt x="80" y="300"/>
                  <a:pt x="96" y="336"/>
                </a:cubicBezTo>
                <a:cubicBezTo>
                  <a:pt x="112" y="372"/>
                  <a:pt x="153" y="398"/>
                  <a:pt x="192" y="411"/>
                </a:cubicBezTo>
                <a:cubicBezTo>
                  <a:pt x="231" y="424"/>
                  <a:pt x="290" y="421"/>
                  <a:pt x="330" y="417"/>
                </a:cubicBezTo>
                <a:cubicBezTo>
                  <a:pt x="370" y="413"/>
                  <a:pt x="405" y="410"/>
                  <a:pt x="432" y="384"/>
                </a:cubicBezTo>
                <a:cubicBezTo>
                  <a:pt x="459" y="358"/>
                  <a:pt x="456" y="275"/>
                  <a:pt x="489" y="261"/>
                </a:cubicBezTo>
                <a:cubicBezTo>
                  <a:pt x="522" y="247"/>
                  <a:pt x="598" y="306"/>
                  <a:pt x="633" y="297"/>
                </a:cubicBezTo>
                <a:cubicBezTo>
                  <a:pt x="668" y="288"/>
                  <a:pt x="678" y="224"/>
                  <a:pt x="699" y="207"/>
                </a:cubicBezTo>
                <a:cubicBezTo>
                  <a:pt x="720" y="190"/>
                  <a:pt x="747" y="195"/>
                  <a:pt x="759" y="19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50225" name="Line 17"/>
          <p:cNvSpPr>
            <a:spLocks noChangeShapeType="1"/>
          </p:cNvSpPr>
          <p:nvPr/>
        </p:nvSpPr>
        <p:spPr bwMode="auto">
          <a:xfrm flipH="1">
            <a:off x="2667000" y="3429000"/>
            <a:ext cx="1524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50226" name="Freeform 18"/>
          <p:cNvSpPr>
            <a:spLocks/>
          </p:cNvSpPr>
          <p:nvPr/>
        </p:nvSpPr>
        <p:spPr bwMode="auto">
          <a:xfrm>
            <a:off x="2628902"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50227" name="Freeform 19"/>
          <p:cNvSpPr>
            <a:spLocks/>
          </p:cNvSpPr>
          <p:nvPr/>
        </p:nvSpPr>
        <p:spPr bwMode="auto">
          <a:xfrm>
            <a:off x="2590802"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50221" name="Freeform 13"/>
          <p:cNvSpPr>
            <a:spLocks/>
          </p:cNvSpPr>
          <p:nvPr/>
        </p:nvSpPr>
        <p:spPr bwMode="auto">
          <a:xfrm>
            <a:off x="912813" y="2370139"/>
            <a:ext cx="2482850" cy="949325"/>
          </a:xfrm>
          <a:custGeom>
            <a:avLst/>
            <a:gdLst>
              <a:gd name="T0" fmla="*/ 1447 w 1564"/>
              <a:gd name="T1" fmla="*/ 100 h 598"/>
              <a:gd name="T2" fmla="*/ 1513 w 1564"/>
              <a:gd name="T3" fmla="*/ 73 h 598"/>
              <a:gd name="T4" fmla="*/ 1564 w 1564"/>
              <a:gd name="T5" fmla="*/ 106 h 598"/>
              <a:gd name="T6" fmla="*/ 1516 w 1564"/>
              <a:gd name="T7" fmla="*/ 178 h 598"/>
              <a:gd name="T8" fmla="*/ 1318 w 1564"/>
              <a:gd name="T9" fmla="*/ 268 h 598"/>
              <a:gd name="T10" fmla="*/ 1150 w 1564"/>
              <a:gd name="T11" fmla="*/ 349 h 598"/>
              <a:gd name="T12" fmla="*/ 1054 w 1564"/>
              <a:gd name="T13" fmla="*/ 346 h 598"/>
              <a:gd name="T14" fmla="*/ 955 w 1564"/>
              <a:gd name="T15" fmla="*/ 322 h 598"/>
              <a:gd name="T16" fmla="*/ 811 w 1564"/>
              <a:gd name="T17" fmla="*/ 241 h 598"/>
              <a:gd name="T18" fmla="*/ 574 w 1564"/>
              <a:gd name="T19" fmla="*/ 202 h 598"/>
              <a:gd name="T20" fmla="*/ 493 w 1564"/>
              <a:gd name="T21" fmla="*/ 31 h 598"/>
              <a:gd name="T22" fmla="*/ 403 w 1564"/>
              <a:gd name="T23" fmla="*/ 19 h 598"/>
              <a:gd name="T24" fmla="*/ 343 w 1564"/>
              <a:gd name="T25" fmla="*/ 67 h 598"/>
              <a:gd name="T26" fmla="*/ 271 w 1564"/>
              <a:gd name="T27" fmla="*/ 55 h 598"/>
              <a:gd name="T28" fmla="*/ 217 w 1564"/>
              <a:gd name="T29" fmla="*/ 151 h 598"/>
              <a:gd name="T30" fmla="*/ 82 w 1564"/>
              <a:gd name="T31" fmla="*/ 175 h 598"/>
              <a:gd name="T32" fmla="*/ 4 w 1564"/>
              <a:gd name="T33" fmla="*/ 265 h 598"/>
              <a:gd name="T34" fmla="*/ 109 w 1564"/>
              <a:gd name="T35" fmla="*/ 352 h 598"/>
              <a:gd name="T36" fmla="*/ 277 w 1564"/>
              <a:gd name="T37" fmla="*/ 340 h 598"/>
              <a:gd name="T38" fmla="*/ 313 w 1564"/>
              <a:gd name="T39" fmla="*/ 424 h 598"/>
              <a:gd name="T40" fmla="*/ 286 w 1564"/>
              <a:gd name="T41" fmla="*/ 538 h 598"/>
              <a:gd name="T42" fmla="*/ 562 w 1564"/>
              <a:gd name="T43" fmla="*/ 595 h 598"/>
              <a:gd name="T44" fmla="*/ 691 w 1564"/>
              <a:gd name="T45" fmla="*/ 559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4" h="598">
                <a:moveTo>
                  <a:pt x="1447" y="100"/>
                </a:moveTo>
                <a:cubicBezTo>
                  <a:pt x="1458" y="96"/>
                  <a:pt x="1494" y="72"/>
                  <a:pt x="1513" y="73"/>
                </a:cubicBezTo>
                <a:cubicBezTo>
                  <a:pt x="1532" y="74"/>
                  <a:pt x="1564" y="89"/>
                  <a:pt x="1564" y="106"/>
                </a:cubicBezTo>
                <a:cubicBezTo>
                  <a:pt x="1564" y="123"/>
                  <a:pt x="1557" y="151"/>
                  <a:pt x="1516" y="178"/>
                </a:cubicBezTo>
                <a:cubicBezTo>
                  <a:pt x="1475" y="205"/>
                  <a:pt x="1379" y="240"/>
                  <a:pt x="1318" y="268"/>
                </a:cubicBezTo>
                <a:cubicBezTo>
                  <a:pt x="1257" y="296"/>
                  <a:pt x="1194" y="336"/>
                  <a:pt x="1150" y="349"/>
                </a:cubicBezTo>
                <a:cubicBezTo>
                  <a:pt x="1106" y="362"/>
                  <a:pt x="1086" y="350"/>
                  <a:pt x="1054" y="346"/>
                </a:cubicBezTo>
                <a:cubicBezTo>
                  <a:pt x="1022" y="342"/>
                  <a:pt x="996" y="340"/>
                  <a:pt x="955" y="322"/>
                </a:cubicBezTo>
                <a:cubicBezTo>
                  <a:pt x="914" y="304"/>
                  <a:pt x="874" y="261"/>
                  <a:pt x="811" y="241"/>
                </a:cubicBezTo>
                <a:cubicBezTo>
                  <a:pt x="748" y="221"/>
                  <a:pt x="627" y="237"/>
                  <a:pt x="574" y="202"/>
                </a:cubicBezTo>
                <a:cubicBezTo>
                  <a:pt x="521" y="167"/>
                  <a:pt x="522" y="62"/>
                  <a:pt x="493" y="31"/>
                </a:cubicBezTo>
                <a:cubicBezTo>
                  <a:pt x="464" y="0"/>
                  <a:pt x="428" y="13"/>
                  <a:pt x="403" y="19"/>
                </a:cubicBezTo>
                <a:cubicBezTo>
                  <a:pt x="378" y="25"/>
                  <a:pt x="365" y="61"/>
                  <a:pt x="343" y="67"/>
                </a:cubicBezTo>
                <a:cubicBezTo>
                  <a:pt x="321" y="73"/>
                  <a:pt x="292" y="41"/>
                  <a:pt x="271" y="55"/>
                </a:cubicBezTo>
                <a:cubicBezTo>
                  <a:pt x="250" y="69"/>
                  <a:pt x="249" y="131"/>
                  <a:pt x="217" y="151"/>
                </a:cubicBezTo>
                <a:cubicBezTo>
                  <a:pt x="185" y="171"/>
                  <a:pt x="118" y="156"/>
                  <a:pt x="82" y="175"/>
                </a:cubicBezTo>
                <a:cubicBezTo>
                  <a:pt x="46" y="194"/>
                  <a:pt x="0" y="236"/>
                  <a:pt x="4" y="265"/>
                </a:cubicBezTo>
                <a:cubicBezTo>
                  <a:pt x="8" y="294"/>
                  <a:pt x="64" y="340"/>
                  <a:pt x="109" y="352"/>
                </a:cubicBezTo>
                <a:cubicBezTo>
                  <a:pt x="154" y="364"/>
                  <a:pt x="243" y="328"/>
                  <a:pt x="277" y="340"/>
                </a:cubicBezTo>
                <a:cubicBezTo>
                  <a:pt x="311" y="352"/>
                  <a:pt x="312" y="391"/>
                  <a:pt x="313" y="424"/>
                </a:cubicBezTo>
                <a:cubicBezTo>
                  <a:pt x="314" y="457"/>
                  <a:pt x="244" y="509"/>
                  <a:pt x="286" y="538"/>
                </a:cubicBezTo>
                <a:cubicBezTo>
                  <a:pt x="328" y="567"/>
                  <a:pt x="495" y="592"/>
                  <a:pt x="562" y="595"/>
                </a:cubicBezTo>
                <a:cubicBezTo>
                  <a:pt x="629" y="598"/>
                  <a:pt x="664" y="566"/>
                  <a:pt x="691" y="559"/>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19" name="object 2"/>
          <p:cNvSpPr txBox="1"/>
          <p:nvPr/>
        </p:nvSpPr>
        <p:spPr>
          <a:xfrm>
            <a:off x="10058402" y="2054225"/>
            <a:ext cx="7000875" cy="1397306"/>
          </a:xfrm>
          <a:prstGeom prst="rect">
            <a:avLst/>
          </a:prstGeom>
        </p:spPr>
        <p:txBody>
          <a:bodyPr lIns="0" tIns="0" rIns="0" bIns="0">
            <a:spAutoFit/>
          </a:bodyPr>
          <a:lstStyle>
            <a:lvl1pPr marL="7938">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1pPr>
            <a:lvl2pPr marL="742950" indent="-28575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2pPr>
            <a:lvl3pPr marL="11430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3pPr>
            <a:lvl4pPr marL="16002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4pPr>
            <a:lvl5pPr marL="20574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5pPr>
            <a:lvl6pPr marL="25146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6pPr>
            <a:lvl7pPr marL="29718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7pPr>
            <a:lvl8pPr marL="34290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8pPr>
            <a:lvl9pPr marL="38862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9pPr>
          </a:lstStyle>
          <a:p>
            <a:pPr algn="just" eaLnBrk="1" hangingPunct="1">
              <a:lnSpc>
                <a:spcPct val="100000"/>
              </a:lnSpc>
              <a:defRPr/>
            </a:pPr>
            <a:r>
              <a:rPr lang="en-US" altLang="en-US" sz="1400" u="sng" dirty="0">
                <a:effectLst>
                  <a:outerShdw blurRad="38100" dist="38100" dir="2700000" algn="tl">
                    <a:srgbClr val="000000"/>
                  </a:outerShdw>
                </a:effectLst>
                <a:latin typeface="Times New Roman" panose="02020603050405020304" pitchFamily="18" charset="0"/>
                <a:cs typeface="Times New Roman" panose="02020603050405020304" pitchFamily="18" charset="0"/>
              </a:rPr>
              <a:t>Abutments</a:t>
            </a:r>
            <a:endParaRPr lang="en-US" altLang="en-US" sz="14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eaLnBrk="1" hangingPunct="1">
              <a:lnSpc>
                <a:spcPct val="100000"/>
              </a:lnSpc>
              <a:spcBef>
                <a:spcPts val="25"/>
              </a:spcBef>
              <a:defRPr/>
            </a:pPr>
            <a:endParaRPr lang="en-US" altLang="en-US" sz="14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just" eaLnBrk="1" hangingPunct="1">
              <a:lnSpc>
                <a:spcPts val="938"/>
              </a:lnSpc>
              <a:defRPr/>
            </a:pPr>
            <a:r>
              <a:rPr lang="en-US" altLang="en-US" sz="14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Transverse movement may displace  or crack the  cheek-walls,  wing-walls (Figures 5-45, 5-46) and any abutment shear blocks. Longitudinal movement during an earthquake may damage the abutment stem and/or backwall (Figure 5-47).   Examine abutment backwall and wing-walls for flexural or shear cracks, which may be less obvious than abutment movement.  Loose or settled fill, slope failures, liquefaction, fissures and differential settlements at the base of the abutments may be observed as evidence of foundation movement and possible damage.  If any evidence of cracking or displacement is observed, be sure to note it on the form and specify the location in the ‘Comments’ field.</a:t>
            </a:r>
          </a:p>
        </p:txBody>
      </p:sp>
    </p:spTree>
    <p:extLst>
      <p:ext uri="{BB962C8B-B14F-4D97-AF65-F5344CB8AC3E}">
        <p14:creationId xmlns:p14="http://schemas.microsoft.com/office/powerpoint/2010/main" val="268971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5. Abutment Damages</a:t>
            </a:r>
          </a:p>
        </p:txBody>
      </p:sp>
      <p:sp>
        <p:nvSpPr>
          <p:cNvPr id="4" name="object 3"/>
          <p:cNvSpPr/>
          <p:nvPr/>
        </p:nvSpPr>
        <p:spPr>
          <a:xfrm>
            <a:off x="184607" y="1957786"/>
            <a:ext cx="3962400" cy="3200400"/>
          </a:xfrm>
          <a:prstGeom prst="rect">
            <a:avLst/>
          </a:prstGeom>
          <a:blipFill>
            <a:blip r:embed="rId3"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dirty="0">
              <a:effectLst>
                <a:outerShdw blurRad="38100" dist="38100" dir="2700000" algn="tl">
                  <a:srgbClr val="000000">
                    <a:alpha val="43137"/>
                  </a:srgbClr>
                </a:outerShdw>
              </a:effectLst>
            </a:endParaRPr>
          </a:p>
        </p:txBody>
      </p:sp>
      <p:sp>
        <p:nvSpPr>
          <p:cNvPr id="5" name="object 20"/>
          <p:cNvSpPr/>
          <p:nvPr/>
        </p:nvSpPr>
        <p:spPr>
          <a:xfrm>
            <a:off x="5005250" y="1955744"/>
            <a:ext cx="3886200" cy="3352800"/>
          </a:xfrm>
          <a:prstGeom prst="rect">
            <a:avLst/>
          </a:prstGeom>
          <a:blipFill>
            <a:blip r:embed="rId4"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sz="3682" dirty="0">
              <a:effectLst>
                <a:outerShdw blurRad="38100" dist="38100" dir="2700000" algn="tl">
                  <a:srgbClr val="000000">
                    <a:alpha val="43137"/>
                  </a:srgbClr>
                </a:outerShdw>
              </a:effectLst>
            </a:endParaRPr>
          </a:p>
        </p:txBody>
      </p:sp>
      <p:sp>
        <p:nvSpPr>
          <p:cNvPr id="6" name="object 14"/>
          <p:cNvSpPr txBox="1"/>
          <p:nvPr/>
        </p:nvSpPr>
        <p:spPr>
          <a:xfrm>
            <a:off x="9580565" y="3352802"/>
            <a:ext cx="3863975" cy="410369"/>
          </a:xfrm>
          <a:prstGeom prst="rect">
            <a:avLst/>
          </a:prstGeom>
        </p:spPr>
        <p:txBody>
          <a:bodyPr lIns="0" tIns="0" rIns="0" bIns="0">
            <a:spAutoFit/>
          </a:bodyPr>
          <a:lstStyle>
            <a:lvl1pPr marL="622300" indent="-614363">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1pPr>
            <a:lvl2pPr marL="742950" indent="-28575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2pPr>
            <a:lvl3pPr marL="11430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3pPr>
            <a:lvl4pPr marL="16002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4pPr>
            <a:lvl5pPr marL="20574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5pPr>
            <a:lvl6pPr marL="25146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6pPr>
            <a:lvl7pPr marL="29718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7pPr>
            <a:lvl8pPr marL="34290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8pPr>
            <a:lvl9pPr marL="38862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9pPr>
          </a:lstStyle>
          <a:p>
            <a:pPr eaLnBrk="1" hangingPunct="1">
              <a:lnSpc>
                <a:spcPts val="788"/>
              </a:lnSpc>
              <a:defRPr/>
            </a:pPr>
            <a:r>
              <a:rPr lang="en-US" altLang="en-US" sz="1200" b="1" dirty="0">
                <a:effectLst>
                  <a:outerShdw blurRad="38100" dist="38100" dir="2700000" algn="tl">
                    <a:srgbClr val="000000"/>
                  </a:outerShdw>
                </a:effectLst>
                <a:latin typeface="Times New Roman" panose="02020603050405020304" pitchFamily="18" charset="0"/>
                <a:cs typeface="Times New Roman" panose="02020603050405020304" pitchFamily="18" charset="0"/>
              </a:rPr>
              <a:t>Figure 5-47. </a:t>
            </a:r>
            <a:r>
              <a:rPr lang="en-US" altLang="en-US" sz="12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Moderate Damage: Spalling and Cracking of Abutment, Movement at Ground Level (MO) Note that the rebar is not rusting, an indication that damage is recent.</a:t>
            </a:r>
          </a:p>
        </p:txBody>
      </p:sp>
      <p:sp>
        <p:nvSpPr>
          <p:cNvPr id="7" name="object 2"/>
          <p:cNvSpPr txBox="1"/>
          <p:nvPr/>
        </p:nvSpPr>
        <p:spPr>
          <a:xfrm>
            <a:off x="9580565" y="1744957"/>
            <a:ext cx="5010479" cy="963341"/>
          </a:xfrm>
          <a:prstGeom prst="rect">
            <a:avLst/>
          </a:prstGeom>
        </p:spPr>
        <p:txBody>
          <a:bodyPr wrap="square" lIns="0" tIns="0" rIns="0" bIns="0">
            <a:spAutoFit/>
          </a:bodyPr>
          <a:lstStyle>
            <a:lvl1pPr marL="7938">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1pPr>
            <a:lvl2pPr marL="742950" indent="-28575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2pPr>
            <a:lvl3pPr marL="11430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3pPr>
            <a:lvl4pPr marL="16002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4pPr>
            <a:lvl5pPr marL="2057400" indent="-228600">
              <a:lnSpc>
                <a:spcPct val="90000"/>
              </a:lnSpc>
              <a:spcBef>
                <a:spcPct val="20000"/>
              </a:spcBef>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5pPr>
            <a:lvl6pPr marL="25146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6pPr>
            <a:lvl7pPr marL="29718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7pPr>
            <a:lvl8pPr marL="34290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8pPr>
            <a:lvl9pPr marL="3886200" indent="-228600" eaLnBrk="0" fontAlgn="base" hangingPunct="0">
              <a:lnSpc>
                <a:spcPct val="90000"/>
              </a:lnSpc>
              <a:spcBef>
                <a:spcPct val="20000"/>
              </a:spcBef>
              <a:spcAft>
                <a:spcPct val="0"/>
              </a:spcAft>
              <a:buClr>
                <a:schemeClr val="hlink"/>
              </a:buClr>
              <a:buSzPct val="70000"/>
              <a:buFont typeface="Wingdings" panose="05000000000000000000" pitchFamily="2" charset="2"/>
              <a:buChar char="S"/>
              <a:defRPr sz="5400">
                <a:solidFill>
                  <a:schemeClr val="tx1"/>
                </a:solidFill>
                <a:latin typeface="Garamond" panose="02020404030301010803" pitchFamily="18" charset="0"/>
              </a:defRPr>
            </a:lvl9pPr>
          </a:lstStyle>
          <a:p>
            <a:pPr algn="just" eaLnBrk="1" hangingPunct="1">
              <a:lnSpc>
                <a:spcPct val="100000"/>
              </a:lnSpc>
              <a:defRPr/>
            </a:pPr>
            <a:r>
              <a:rPr lang="en-US" altLang="en-US" sz="800" u="sng" dirty="0">
                <a:effectLst>
                  <a:outerShdw blurRad="38100" dist="38100" dir="2700000" algn="tl">
                    <a:srgbClr val="000000"/>
                  </a:outerShdw>
                </a:effectLst>
                <a:latin typeface="Times New Roman" panose="02020603050405020304" pitchFamily="18" charset="0"/>
                <a:cs typeface="Times New Roman" panose="02020603050405020304" pitchFamily="18" charset="0"/>
              </a:rPr>
              <a:t>Abutments</a:t>
            </a:r>
            <a:endParaRPr lang="en-US" altLang="en-US" sz="8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eaLnBrk="1" hangingPunct="1">
              <a:lnSpc>
                <a:spcPct val="100000"/>
              </a:lnSpc>
              <a:spcBef>
                <a:spcPts val="25"/>
              </a:spcBef>
              <a:defRPr/>
            </a:pPr>
            <a:endParaRPr lang="en-US" altLang="en-US" sz="800"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just" eaLnBrk="1" hangingPunct="1">
              <a:lnSpc>
                <a:spcPts val="938"/>
              </a:lnSpc>
              <a:defRPr/>
            </a:pPr>
            <a:r>
              <a:rPr lang="en-US" altLang="en-US" sz="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Transverse movement may displace  or crack the  cheek-walls,  wing-walls (Figures 5-45, 5-46) and any abutment shear blocks. Longitudinal movement during an earthquake may damage the abutment stem and/or backwall (Figure 5-47).   Examine abutment backwall and wing-walls for flexural or shear cracks, which may be less obvious than abutment movement.  Loose or settled fill, slope failures, liquefaction, fissures and differential settlements at the base of the abutments may be observed as evidence of foundation movement and possible damage.  If any evidence of cracking or displacement is observed, be sure to note it on the form and specify the location in the ‘Comments’ field.</a:t>
            </a:r>
          </a:p>
        </p:txBody>
      </p:sp>
      <p:sp>
        <p:nvSpPr>
          <p:cNvPr id="9" name="Freeform 8"/>
          <p:cNvSpPr/>
          <p:nvPr/>
        </p:nvSpPr>
        <p:spPr bwMode="auto">
          <a:xfrm>
            <a:off x="184607" y="995362"/>
            <a:ext cx="4038601" cy="904875"/>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00B050"/>
          </a:solidFill>
          <a:ln>
            <a:noFill/>
          </a:ln>
          <a:effectLst/>
          <a:extLst/>
        </p:spPr>
        <p:txBody>
          <a:bodyPr/>
          <a:lstStyle/>
          <a:p>
            <a:pPr algn="ctr" eaLnBrk="1" fontAlgn="auto" hangingPunct="1">
              <a:lnSpc>
                <a:spcPct val="90000"/>
              </a:lnSpc>
              <a:spcBef>
                <a:spcPct val="20000"/>
              </a:spcBef>
              <a:spcAft>
                <a:spcPts val="0"/>
              </a:spcAft>
              <a:buClr>
                <a:srgbClr val="0000FF"/>
              </a:buClr>
              <a:buSzPct val="70000"/>
              <a:defRPr/>
            </a:pPr>
            <a:r>
              <a:rPr lang="en-US" sz="2400" dirty="0">
                <a:solidFill>
                  <a:srgbClr val="000000"/>
                </a:solidFill>
                <a:latin typeface="Arial" panose="020B0604020202020204" pitchFamily="34" charset="0"/>
                <a:cs typeface="Arial" panose="020B0604020202020204" pitchFamily="34" charset="0"/>
              </a:rPr>
              <a:t>Cracks, but </a:t>
            </a:r>
          </a:p>
          <a:p>
            <a:pPr algn="ctr" eaLnBrk="1" fontAlgn="auto" hangingPunct="1">
              <a:lnSpc>
                <a:spcPct val="90000"/>
              </a:lnSpc>
              <a:spcBef>
                <a:spcPct val="20000"/>
              </a:spcBef>
              <a:spcAft>
                <a:spcPts val="0"/>
              </a:spcAft>
              <a:buClr>
                <a:srgbClr val="0000FF"/>
              </a:buClr>
              <a:buSzPct val="70000"/>
              <a:defRPr/>
            </a:pPr>
            <a:r>
              <a:rPr lang="en-US" sz="2400" dirty="0">
                <a:solidFill>
                  <a:srgbClr val="000000"/>
                </a:solidFill>
                <a:latin typeface="Arial" panose="020B0604020202020204" pitchFamily="34" charset="0"/>
                <a:cs typeface="Arial" panose="020B0604020202020204" pitchFamily="34" charset="0"/>
              </a:rPr>
              <a:t>No Separation</a:t>
            </a:r>
          </a:p>
        </p:txBody>
      </p:sp>
      <p:sp>
        <p:nvSpPr>
          <p:cNvPr id="10" name="Freeform 9"/>
          <p:cNvSpPr/>
          <p:nvPr/>
        </p:nvSpPr>
        <p:spPr bwMode="auto">
          <a:xfrm>
            <a:off x="5005250" y="5393387"/>
            <a:ext cx="3886200" cy="998007"/>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FFFF00"/>
          </a:solidFill>
          <a:ln>
            <a:noFill/>
          </a:ln>
          <a:effectLst/>
          <a:extLst/>
        </p:spPr>
        <p:txBody>
          <a:bodyPr/>
          <a:lstStyle/>
          <a:p>
            <a:pPr algn="ctr" eaLnBrk="1" fontAlgn="auto" hangingPunct="1">
              <a:spcBef>
                <a:spcPts val="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Large cracks spalling, </a:t>
            </a:r>
          </a:p>
          <a:p>
            <a:pPr algn="ctr" eaLnBrk="1" fontAlgn="auto" hangingPunct="1">
              <a:spcBef>
                <a:spcPts val="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but still supporting and </a:t>
            </a:r>
          </a:p>
          <a:p>
            <a:pPr algn="ctr" eaLnBrk="1" fontAlgn="auto" hangingPunct="1">
              <a:spcBef>
                <a:spcPts val="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no separation</a:t>
            </a:r>
          </a:p>
        </p:txBody>
      </p:sp>
    </p:spTree>
    <p:extLst>
      <p:ext uri="{BB962C8B-B14F-4D97-AF65-F5344CB8AC3E}">
        <p14:creationId xmlns:p14="http://schemas.microsoft.com/office/powerpoint/2010/main" val="113961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6"/>
            <a:ext cx="8229600" cy="1143000"/>
          </a:xfrm>
        </p:spPr>
        <p:txBody>
          <a:bodyPr/>
          <a:lstStyle/>
          <a:p>
            <a:pPr>
              <a:defRPr/>
            </a:pPr>
            <a:r>
              <a:rPr lang="en-US" dirty="0"/>
              <a:t>5. Abutment Damages (cont’d)</a:t>
            </a:r>
          </a:p>
        </p:txBody>
      </p:sp>
      <p:pic>
        <p:nvPicPr>
          <p:cNvPr id="20483" name="Picture 2" descr="Image result for bridge abutment failure during earthqu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92" y="1834243"/>
            <a:ext cx="62484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bwMode="auto">
          <a:xfrm>
            <a:off x="1439493" y="896330"/>
            <a:ext cx="6450742" cy="898525"/>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FFFF00"/>
          </a:solidFill>
          <a:ln>
            <a:noFill/>
          </a:ln>
          <a:effectLst/>
          <a:extLst/>
        </p:spPr>
        <p:txBody>
          <a:bodyPr/>
          <a:lstStyle/>
          <a:p>
            <a:pPr algn="ctr" eaLnBrk="1" fontAlgn="auto" hangingPunct="1">
              <a:lnSpc>
                <a:spcPct val="90000"/>
              </a:lnSpc>
              <a:spcBef>
                <a:spcPct val="20000"/>
              </a:spcBef>
              <a:spcAft>
                <a:spcPts val="0"/>
              </a:spcAft>
              <a:buClr>
                <a:srgbClr val="0000FF"/>
              </a:buClr>
              <a:buSzPct val="70000"/>
              <a:defRPr/>
            </a:pPr>
            <a:r>
              <a:rPr lang="en-US" sz="2800" dirty="0">
                <a:solidFill>
                  <a:prstClr val="black"/>
                </a:solidFill>
                <a:latin typeface="Arial" panose="020B0604020202020204" pitchFamily="34" charset="0"/>
                <a:cs typeface="Arial" panose="020B0604020202020204" pitchFamily="34" charset="0"/>
              </a:rPr>
              <a:t>Abutment Rotation </a:t>
            </a:r>
          </a:p>
          <a:p>
            <a:pPr algn="ctr" eaLnBrk="1" fontAlgn="auto" hangingPunct="1">
              <a:lnSpc>
                <a:spcPct val="90000"/>
              </a:lnSpc>
              <a:spcBef>
                <a:spcPct val="20000"/>
              </a:spcBef>
              <a:spcAft>
                <a:spcPts val="0"/>
              </a:spcAft>
              <a:buClr>
                <a:srgbClr val="0000FF"/>
              </a:buClr>
              <a:buSzPct val="70000"/>
              <a:defRPr/>
            </a:pPr>
            <a:r>
              <a:rPr lang="en-US" sz="2800" dirty="0">
                <a:solidFill>
                  <a:prstClr val="black"/>
                </a:solidFill>
                <a:latin typeface="Arial" panose="020B0604020202020204" pitchFamily="34" charset="0"/>
                <a:cs typeface="Arial" panose="020B0604020202020204" pitchFamily="34" charset="0"/>
              </a:rPr>
              <a:t>about 15 Degrees</a:t>
            </a:r>
          </a:p>
        </p:txBody>
      </p:sp>
    </p:spTree>
    <p:extLst>
      <p:ext uri="{BB962C8B-B14F-4D97-AF65-F5344CB8AC3E}">
        <p14:creationId xmlns:p14="http://schemas.microsoft.com/office/powerpoint/2010/main" val="13375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457200" y="292237"/>
            <a:ext cx="8229600" cy="990600"/>
          </a:xfrm>
        </p:spPr>
        <p:txBody>
          <a:bodyPr/>
          <a:lstStyle/>
          <a:p>
            <a:pPr eaLnBrk="1" hangingPunct="1">
              <a:defRPr/>
            </a:pPr>
            <a:r>
              <a:rPr lang="en-US" altLang="en-US" dirty="0"/>
              <a:t>10 Steps of Assessment</a:t>
            </a:r>
          </a:p>
        </p:txBody>
      </p:sp>
      <p:sp>
        <p:nvSpPr>
          <p:cNvPr id="294915" name="Rectangle 3"/>
          <p:cNvSpPr>
            <a:spLocks noGrp="1" noChangeArrowheads="1"/>
          </p:cNvSpPr>
          <p:nvPr>
            <p:ph idx="1"/>
          </p:nvPr>
        </p:nvSpPr>
        <p:spPr>
          <a:xfrm>
            <a:off x="551467" y="904188"/>
            <a:ext cx="5105400" cy="5715000"/>
          </a:xfrm>
        </p:spPr>
        <p:txBody>
          <a:bodyPr/>
          <a:lstStyle/>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Approaches</a:t>
            </a:r>
            <a:endParaRPr lang="en-US" altLang="en-US" sz="2000" dirty="0"/>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Rails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Expansion Joints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err="1"/>
              <a:t>Wingwalls</a:t>
            </a:r>
            <a:endParaRPr lang="en-US" altLang="en-US" sz="2000" dirty="0"/>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Abutments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Bearings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Girders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Soffit and Deck</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Bents or Columns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Caps</a:t>
            </a:r>
            <a:endParaRPr lang="en-US" altLang="en-US" sz="2000" dirty="0"/>
          </a:p>
        </p:txBody>
      </p:sp>
    </p:spTree>
    <p:extLst>
      <p:ext uri="{BB962C8B-B14F-4D97-AF65-F5344CB8AC3E}">
        <p14:creationId xmlns:p14="http://schemas.microsoft.com/office/powerpoint/2010/main" val="3227978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5. Abutment damages (cont’d)</a:t>
            </a:r>
          </a:p>
        </p:txBody>
      </p:sp>
      <p:pic>
        <p:nvPicPr>
          <p:cNvPr id="21507" name="Picture 6" descr="Image result for bridge abutment failure during earthqu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941" y="1925025"/>
            <a:ext cx="68580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bwMode="auto">
          <a:xfrm>
            <a:off x="1216057" y="1143784"/>
            <a:ext cx="6909847" cy="703872"/>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FF0000"/>
          </a:solidFill>
          <a:ln>
            <a:noFill/>
          </a:ln>
          <a:effectLst/>
          <a:extLst/>
        </p:spPr>
        <p:txBody>
          <a:bodyPr/>
          <a:lstStyle/>
          <a:p>
            <a:pPr algn="ctr" eaLnBrk="1" fontAlgn="auto" hangingPunct="1">
              <a:lnSpc>
                <a:spcPct val="90000"/>
              </a:lnSpc>
              <a:spcBef>
                <a:spcPct val="2000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Heavy shear failure of shear block and </a:t>
            </a:r>
          </a:p>
          <a:p>
            <a:pPr algn="ctr" eaLnBrk="1" fontAlgn="auto" hangingPunct="1">
              <a:lnSpc>
                <a:spcPct val="90000"/>
              </a:lnSpc>
              <a:spcBef>
                <a:spcPct val="20000"/>
              </a:spcBef>
              <a:spcAft>
                <a:spcPts val="0"/>
              </a:spcAft>
              <a:buClr>
                <a:srgbClr val="0000FF"/>
              </a:buClr>
              <a:buSzPct val="70000"/>
              <a:defRPr/>
            </a:pPr>
            <a:r>
              <a:rPr lang="en-US" sz="2000" dirty="0">
                <a:solidFill>
                  <a:prstClr val="black"/>
                </a:solidFill>
                <a:latin typeface="Arial" panose="020B0604020202020204" pitchFamily="34" charset="0"/>
                <a:cs typeface="Arial" panose="020B0604020202020204" pitchFamily="34" charset="0"/>
              </a:rPr>
              <a:t>separation from superstructure more than 6”</a:t>
            </a:r>
          </a:p>
        </p:txBody>
      </p:sp>
    </p:spTree>
    <p:extLst>
      <p:ext uri="{BB962C8B-B14F-4D97-AF65-F5344CB8AC3E}">
        <p14:creationId xmlns:p14="http://schemas.microsoft.com/office/powerpoint/2010/main" val="285176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Exercise </a:t>
            </a:r>
          </a:p>
        </p:txBody>
      </p:sp>
      <p:sp>
        <p:nvSpPr>
          <p:cNvPr id="3" name="Content Placeholder 2"/>
          <p:cNvSpPr>
            <a:spLocks noGrp="1"/>
          </p:cNvSpPr>
          <p:nvPr>
            <p:ph idx="1"/>
          </p:nvPr>
        </p:nvSpPr>
        <p:spPr>
          <a:xfrm>
            <a:off x="457200" y="2375554"/>
            <a:ext cx="8229600" cy="3750609"/>
          </a:xfrm>
        </p:spPr>
        <p:txBody>
          <a:bodyPr/>
          <a:lstStyle/>
          <a:p>
            <a:pPr marL="0" indent="0" algn="ctr">
              <a:buFont typeface="Wingdings" pitchFamily="2" charset="2"/>
              <a:buNone/>
              <a:defRPr/>
            </a:pPr>
            <a:r>
              <a:rPr lang="en-US" sz="2800" dirty="0"/>
              <a:t>Fill out assessment forms for the last bridge.</a:t>
            </a:r>
          </a:p>
        </p:txBody>
      </p:sp>
    </p:spTree>
    <p:extLst>
      <p:ext uri="{BB962C8B-B14F-4D97-AF65-F5344CB8AC3E}">
        <p14:creationId xmlns:p14="http://schemas.microsoft.com/office/powerpoint/2010/main" val="234817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038225" y="242889"/>
            <a:ext cx="6962775"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Font typeface="Wingdings" panose="05000000000000000000" pitchFamily="2" charset="2"/>
              <a:buChar char="§"/>
              <a:tabLst>
                <a:tab pos="228600" algn="l"/>
              </a:tabLst>
              <a:defRPr sz="3200" b="1">
                <a:solidFill>
                  <a:schemeClr val="tx1"/>
                </a:solidFill>
                <a:latin typeface="Arial" panose="020B0604020202020204" pitchFamily="34" charset="0"/>
              </a:defRPr>
            </a:lvl1pPr>
            <a:lvl2pPr marL="742950" indent="-285750" algn="l" eaLnBrk="0" hangingPunct="0">
              <a:spcBef>
                <a:spcPct val="20000"/>
              </a:spcBef>
              <a:buChar char="–"/>
              <a:tabLst>
                <a:tab pos="228600" algn="l"/>
              </a:tabLst>
              <a:defRPr sz="2800" b="1">
                <a:solidFill>
                  <a:schemeClr val="tx1"/>
                </a:solidFill>
                <a:latin typeface="Arial" panose="020B0604020202020204" pitchFamily="34" charset="0"/>
              </a:defRPr>
            </a:lvl2pPr>
            <a:lvl3pPr marL="1143000" indent="-228600" algn="l" eaLnBrk="0" hangingPunct="0">
              <a:spcBef>
                <a:spcPct val="20000"/>
              </a:spcBef>
              <a:buChar char="•"/>
              <a:tabLst>
                <a:tab pos="228600" algn="l"/>
              </a:tabLst>
              <a:defRPr sz="2400" b="1">
                <a:solidFill>
                  <a:schemeClr val="tx1"/>
                </a:solidFill>
                <a:latin typeface="Arial" panose="020B0604020202020204" pitchFamily="34" charset="0"/>
              </a:defRPr>
            </a:lvl3pPr>
            <a:lvl4pPr marL="1600200" indent="-228600" algn="l" eaLnBrk="0" hangingPunct="0">
              <a:spcBef>
                <a:spcPct val="20000"/>
              </a:spcBef>
              <a:buChar char="–"/>
              <a:tabLst>
                <a:tab pos="228600" algn="l"/>
              </a:tabLst>
              <a:defRPr sz="2000" b="1">
                <a:solidFill>
                  <a:schemeClr val="tx1"/>
                </a:solidFill>
                <a:latin typeface="Arial" panose="020B0604020202020204" pitchFamily="34" charset="0"/>
              </a:defRPr>
            </a:lvl4pPr>
            <a:lvl5pPr marL="2057400" indent="-228600" algn="l" eaLnBrk="0" hangingPunct="0">
              <a:spcBef>
                <a:spcPct val="20000"/>
              </a:spcBef>
              <a:buChar char="»"/>
              <a:tabLst>
                <a:tab pos="2286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b="1">
                <a:solidFill>
                  <a:schemeClr val="tx1"/>
                </a:solidFill>
                <a:latin typeface="Arial" panose="020B0604020202020204" pitchFamily="34" charset="0"/>
              </a:defRPr>
            </a:lvl9pPr>
          </a:lstStyle>
          <a:p>
            <a:pPr algn="ctr" eaLnBrk="1" hangingPunct="1">
              <a:lnSpc>
                <a:spcPct val="90000"/>
              </a:lnSpc>
              <a:spcBef>
                <a:spcPct val="0"/>
              </a:spcBef>
              <a:buClr>
                <a:srgbClr val="CCECFF"/>
              </a:buClr>
              <a:buSzPct val="70000"/>
              <a:buFontTx/>
              <a:buNone/>
              <a:defRPr/>
            </a:pPr>
            <a:r>
              <a:rPr lang="en-US" altLang="en-US" sz="1800" dirty="0">
                <a:cs typeface="Times New Roman" panose="02020603050405020304" pitchFamily="18" charset="0"/>
              </a:rPr>
              <a:t>STATE OF CALIFORNIA</a:t>
            </a:r>
            <a:endParaRPr lang="en-US" altLang="en-US" sz="1800" b="0" dirty="0">
              <a:cs typeface="Times New Roman" panose="02020603050405020304" pitchFamily="18" charset="0"/>
            </a:endParaRPr>
          </a:p>
          <a:p>
            <a:pPr algn="ctr">
              <a:lnSpc>
                <a:spcPct val="90000"/>
              </a:lnSpc>
              <a:spcBef>
                <a:spcPct val="0"/>
              </a:spcBef>
              <a:buClr>
                <a:srgbClr val="CCECFF"/>
              </a:buClr>
              <a:buSzPct val="70000"/>
              <a:buFontTx/>
              <a:buNone/>
              <a:defRPr/>
            </a:pPr>
            <a:r>
              <a:rPr lang="en-US" altLang="en-US" sz="1800" dirty="0">
                <a:cs typeface="Times New Roman" panose="02020603050405020304" pitchFamily="18" charset="0"/>
              </a:rPr>
              <a:t>SAFETY ASSESSMENT PROGRAM</a:t>
            </a:r>
          </a:p>
          <a:p>
            <a:pPr algn="just">
              <a:lnSpc>
                <a:spcPct val="90000"/>
              </a:lnSpc>
              <a:spcBef>
                <a:spcPct val="0"/>
              </a:spcBef>
              <a:buClr>
                <a:srgbClr val="CCECFF"/>
              </a:buClr>
              <a:buSzPct val="70000"/>
              <a:buFontTx/>
              <a:buNone/>
              <a:defRPr/>
            </a:pPr>
            <a:r>
              <a:rPr lang="en-US" altLang="en-US" sz="1800" dirty="0">
                <a:cs typeface="Times New Roman" panose="02020603050405020304" pitchFamily="18" charset="0"/>
              </a:rPr>
              <a:t>                                                   BRIDGE                            </a:t>
            </a:r>
          </a:p>
          <a:p>
            <a:pPr algn="just">
              <a:lnSpc>
                <a:spcPct val="90000"/>
              </a:lnSpc>
              <a:spcBef>
                <a:spcPct val="0"/>
              </a:spcBef>
              <a:buClr>
                <a:srgbClr val="CCECFF"/>
              </a:buClr>
              <a:buSzPct val="70000"/>
              <a:buFontTx/>
              <a:buNone/>
              <a:defRPr/>
            </a:pPr>
            <a:endParaRPr lang="en-US" altLang="en-US" sz="1800" b="0" dirty="0">
              <a:cs typeface="Times New Roman" panose="02020603050405020304" pitchFamily="18" charset="0"/>
            </a:endParaRPr>
          </a:p>
          <a:p>
            <a:pPr algn="just">
              <a:lnSpc>
                <a:spcPct val="90000"/>
              </a:lnSpc>
              <a:spcBef>
                <a:spcPct val="0"/>
              </a:spcBef>
              <a:buClr>
                <a:srgbClr val="CCECFF"/>
              </a:buClr>
              <a:buSzPct val="70000"/>
              <a:buFontTx/>
              <a:buNone/>
              <a:defRPr/>
            </a:pPr>
            <a:r>
              <a:rPr lang="en-US" altLang="en-US" sz="1800" b="0" dirty="0">
                <a:cs typeface="Times New Roman" panose="02020603050405020304" pitchFamily="18" charset="0"/>
              </a:rPr>
              <a:t>                                                                      </a:t>
            </a:r>
            <a:r>
              <a:rPr lang="en-US" altLang="en-US" sz="1100" b="0" dirty="0">
                <a:cs typeface="Times New Roman" panose="02020603050405020304" pitchFamily="18" charset="0"/>
              </a:rPr>
              <a:t>Assessment Report No.  _________</a:t>
            </a:r>
            <a:endParaRPr lang="en-US" altLang="en-US" sz="1100" b="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770" t="51852" r="6934" b="16852"/>
          <a:stretch/>
        </p:blipFill>
        <p:spPr>
          <a:xfrm>
            <a:off x="1238251" y="1917701"/>
            <a:ext cx="6677025" cy="4178300"/>
          </a:xfrm>
          <a:prstGeom prst="rect">
            <a:avLst/>
          </a:prstGeom>
        </p:spPr>
      </p:pic>
    </p:spTree>
    <p:extLst>
      <p:ext uri="{BB962C8B-B14F-4D97-AF65-F5344CB8AC3E}">
        <p14:creationId xmlns:p14="http://schemas.microsoft.com/office/powerpoint/2010/main" val="82366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0700" y="428328"/>
            <a:ext cx="2286000" cy="261610"/>
          </a:xfrm>
          <a:prstGeom prst="rect">
            <a:avLst/>
          </a:prstGeom>
        </p:spPr>
        <p:txBody>
          <a:bodyPr wrap="square">
            <a:spAutoFit/>
          </a:bodyPr>
          <a:lstStyle/>
          <a:p>
            <a:pPr algn="r"/>
            <a:r>
              <a:rPr lang="en-US" altLang="en-US" sz="1100" dirty="0">
                <a:cs typeface="Arial" panose="020B0604020202020204" pitchFamily="34" charset="0"/>
              </a:rPr>
              <a:t>Assessment Report # _________</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623" t="12592" r="8061" b="57593"/>
          <a:stretch/>
        </p:blipFill>
        <p:spPr>
          <a:xfrm>
            <a:off x="895350" y="711201"/>
            <a:ext cx="7181968" cy="4330700"/>
          </a:xfrm>
          <a:prstGeom prst="rect">
            <a:avLst/>
          </a:prstGeom>
        </p:spPr>
      </p:pic>
    </p:spTree>
    <p:extLst>
      <p:ext uri="{BB962C8B-B14F-4D97-AF65-F5344CB8AC3E}">
        <p14:creationId xmlns:p14="http://schemas.microsoft.com/office/powerpoint/2010/main" val="3930528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295775" y="333366"/>
            <a:ext cx="302895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Wingdings" panose="05000000000000000000" pitchFamily="2" charset="2"/>
              <a:buChar char="§"/>
              <a:defRPr sz="3200" b="1">
                <a:solidFill>
                  <a:schemeClr val="tx1"/>
                </a:solidFill>
                <a:latin typeface="Arial" panose="020B0604020202020204" pitchFamily="34" charset="0"/>
              </a:defRPr>
            </a:lvl1pPr>
            <a:lvl2pPr marL="742950" indent="-285750" algn="l" eaLnBrk="0" hangingPunct="0">
              <a:spcBef>
                <a:spcPct val="20000"/>
              </a:spcBef>
              <a:buChar char="–"/>
              <a:defRPr sz="2800" b="1">
                <a:solidFill>
                  <a:schemeClr val="tx1"/>
                </a:solidFill>
                <a:latin typeface="Arial" panose="020B0604020202020204" pitchFamily="34" charset="0"/>
              </a:defRPr>
            </a:lvl2pPr>
            <a:lvl3pPr marL="1143000" indent="-228600" algn="l" eaLnBrk="0" hangingPunct="0">
              <a:spcBef>
                <a:spcPct val="20000"/>
              </a:spcBef>
              <a:buChar char="•"/>
              <a:defRPr sz="2400" b="1">
                <a:solidFill>
                  <a:schemeClr val="tx1"/>
                </a:solidFill>
                <a:latin typeface="Arial" panose="020B0604020202020204" pitchFamily="34" charset="0"/>
              </a:defRPr>
            </a:lvl3pPr>
            <a:lvl4pPr marL="1600200" indent="-228600" algn="l" eaLnBrk="0" hangingPunct="0">
              <a:spcBef>
                <a:spcPct val="20000"/>
              </a:spcBef>
              <a:buChar char="–"/>
              <a:defRPr sz="2000" b="1">
                <a:solidFill>
                  <a:schemeClr val="tx1"/>
                </a:solidFill>
                <a:latin typeface="Arial" panose="020B0604020202020204" pitchFamily="34" charset="0"/>
              </a:defRPr>
            </a:lvl4pPr>
            <a:lvl5pPr marL="2057400" indent="-228600" algn="l" eaLnBrk="0" hangingPunct="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r" eaLnBrk="1" hangingPunct="1">
              <a:lnSpc>
                <a:spcPct val="90000"/>
              </a:lnSpc>
              <a:spcBef>
                <a:spcPct val="0"/>
              </a:spcBef>
              <a:buClr>
                <a:srgbClr val="CCECFF"/>
              </a:buClr>
              <a:buSzPct val="70000"/>
              <a:buFontTx/>
              <a:buNone/>
              <a:defRPr/>
            </a:pPr>
            <a:r>
              <a:rPr lang="en-US" altLang="en-US" sz="1100" b="0" dirty="0">
                <a:cs typeface="Times New Roman" panose="02020603050405020304" pitchFamily="18" charset="0"/>
              </a:rPr>
              <a:t>Assessment Report # _____________</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582" t="44074" r="9259" b="12963"/>
          <a:stretch/>
        </p:blipFill>
        <p:spPr>
          <a:xfrm>
            <a:off x="1338605" y="749300"/>
            <a:ext cx="6598763" cy="5243233"/>
          </a:xfrm>
          <a:prstGeom prst="rect">
            <a:avLst/>
          </a:prstGeom>
        </p:spPr>
      </p:pic>
    </p:spTree>
    <p:extLst>
      <p:ext uri="{BB962C8B-B14F-4D97-AF65-F5344CB8AC3E}">
        <p14:creationId xmlns:p14="http://schemas.microsoft.com/office/powerpoint/2010/main" val="2995900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Image result for bridge abutment failure during earthqu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373" y="1752547"/>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03225" y="152400"/>
            <a:ext cx="8229600" cy="1143000"/>
          </a:xfrm>
        </p:spPr>
        <p:txBody>
          <a:bodyPr/>
          <a:lstStyle/>
          <a:p>
            <a:pPr>
              <a:defRPr/>
            </a:pPr>
            <a:r>
              <a:rPr lang="en-US" dirty="0"/>
              <a:t>5. Abutment Damages (cont’d)</a:t>
            </a:r>
          </a:p>
        </p:txBody>
      </p:sp>
      <p:sp>
        <p:nvSpPr>
          <p:cNvPr id="6" name="Freeform 5"/>
          <p:cNvSpPr/>
          <p:nvPr/>
        </p:nvSpPr>
        <p:spPr bwMode="auto">
          <a:xfrm>
            <a:off x="1417092" y="876694"/>
            <a:ext cx="6501424" cy="791083"/>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FF0000"/>
          </a:solidFill>
          <a:ln>
            <a:noFill/>
          </a:ln>
          <a:effectLst/>
          <a:extLst/>
        </p:spPr>
        <p:txBody>
          <a:bodyPr/>
          <a:lstStyle/>
          <a:p>
            <a:pPr algn="ctr" eaLnBrk="1" fontAlgn="auto" hangingPunct="1">
              <a:spcBef>
                <a:spcPts val="0"/>
              </a:spcBef>
              <a:spcAft>
                <a:spcPts val="0"/>
              </a:spcAft>
              <a:buClr>
                <a:srgbClr val="0000FF"/>
              </a:buClr>
              <a:buSzPct val="70000"/>
              <a:defRPr/>
            </a:pPr>
            <a:r>
              <a:rPr lang="en-US" sz="2400" dirty="0">
                <a:solidFill>
                  <a:prstClr val="black"/>
                </a:solidFill>
                <a:latin typeface="Arial" panose="020B0604020202020204" pitchFamily="34" charset="0"/>
                <a:cs typeface="Arial" panose="020B0604020202020204" pitchFamily="34" charset="0"/>
              </a:rPr>
              <a:t>Pile Foundation Rotation </a:t>
            </a:r>
          </a:p>
          <a:p>
            <a:pPr algn="ctr" eaLnBrk="1" fontAlgn="auto" hangingPunct="1">
              <a:spcBef>
                <a:spcPts val="0"/>
              </a:spcBef>
              <a:spcAft>
                <a:spcPts val="0"/>
              </a:spcAft>
              <a:buClr>
                <a:srgbClr val="0000FF"/>
              </a:buClr>
              <a:buSzPct val="70000"/>
              <a:defRPr/>
            </a:pPr>
            <a:r>
              <a:rPr lang="en-US" sz="2400" dirty="0">
                <a:solidFill>
                  <a:prstClr val="black"/>
                </a:solidFill>
                <a:latin typeface="Arial" panose="020B0604020202020204" pitchFamily="34" charset="0"/>
                <a:cs typeface="Arial" panose="020B0604020202020204" pitchFamily="34" charset="0"/>
              </a:rPr>
              <a:t>more than 6”</a:t>
            </a:r>
          </a:p>
        </p:txBody>
      </p:sp>
    </p:spTree>
    <p:extLst>
      <p:ext uri="{BB962C8B-B14F-4D97-AF65-F5344CB8AC3E}">
        <p14:creationId xmlns:p14="http://schemas.microsoft.com/office/powerpoint/2010/main" val="217564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a:xfrm>
            <a:off x="457200" y="87985"/>
            <a:ext cx="8229600" cy="990600"/>
          </a:xfrm>
        </p:spPr>
        <p:txBody>
          <a:bodyPr/>
          <a:lstStyle/>
          <a:p>
            <a:pPr eaLnBrk="1" hangingPunct="1">
              <a:defRPr/>
            </a:pPr>
            <a:r>
              <a:rPr lang="en-US" altLang="en-US" dirty="0"/>
              <a:t>First, Second and Third Parts </a:t>
            </a:r>
            <a:r>
              <a:rPr lang="en-US" altLang="en-US" sz="2800" dirty="0">
                <a:solidFill>
                  <a:schemeClr val="tx1">
                    <a:lumMod val="65000"/>
                    <a:lumOff val="35000"/>
                  </a:schemeClr>
                </a:solidFill>
              </a:rPr>
              <a:t>Approaches, Rails and Expansion Joints</a:t>
            </a:r>
          </a:p>
        </p:txBody>
      </p:sp>
      <p:sp>
        <p:nvSpPr>
          <p:cNvPr id="294915" name="Rectangle 3"/>
          <p:cNvSpPr>
            <a:spLocks noGrp="1" noChangeArrowheads="1"/>
          </p:cNvSpPr>
          <p:nvPr>
            <p:ph idx="1"/>
          </p:nvPr>
        </p:nvSpPr>
        <p:spPr>
          <a:xfrm>
            <a:off x="485477" y="1143000"/>
            <a:ext cx="5105400" cy="5715000"/>
          </a:xfrm>
        </p:spPr>
        <p:txBody>
          <a:bodyPr/>
          <a:lstStyle/>
          <a:p>
            <a:pPr marL="457200" indent="-457200" eaLnBrk="1" hangingPunct="1">
              <a:lnSpc>
                <a:spcPct val="90000"/>
              </a:lnSpc>
              <a:buSzPct val="90000"/>
              <a:buFont typeface="Wingdings" pitchFamily="2" charset="2"/>
              <a:buAutoNum type="arabicPeriod"/>
              <a:defRPr/>
            </a:pPr>
            <a:r>
              <a:rPr lang="en-US" altLang="en-US" sz="2000" dirty="0">
                <a:solidFill>
                  <a:srgbClr val="FF0000"/>
                </a:solidFill>
              </a:rPr>
              <a:t>Check </a:t>
            </a:r>
            <a:r>
              <a:rPr lang="en-US" altLang="en-US" sz="2000" u="sng" dirty="0">
                <a:solidFill>
                  <a:srgbClr val="FF0000"/>
                </a:solidFill>
              </a:rPr>
              <a:t>Approaches</a:t>
            </a:r>
            <a:endParaRPr lang="en-US" altLang="en-US" sz="2000" dirty="0">
              <a:solidFill>
                <a:srgbClr val="FF0000"/>
              </a:solidFill>
            </a:endParaRPr>
          </a:p>
          <a:p>
            <a:pPr marL="457200" indent="-457200" eaLnBrk="1" hangingPunct="1">
              <a:lnSpc>
                <a:spcPct val="90000"/>
              </a:lnSpc>
              <a:buSzPct val="90000"/>
              <a:buFont typeface="Wingdings" pitchFamily="2" charset="2"/>
              <a:buAutoNum type="arabicPeriod"/>
              <a:defRPr/>
            </a:pPr>
            <a:r>
              <a:rPr lang="en-US" altLang="en-US" sz="2000" dirty="0">
                <a:solidFill>
                  <a:srgbClr val="FF0000"/>
                </a:solidFill>
              </a:rPr>
              <a:t>Check </a:t>
            </a:r>
            <a:r>
              <a:rPr lang="en-US" altLang="en-US" sz="2000" u="sng" dirty="0">
                <a:solidFill>
                  <a:srgbClr val="FF0000"/>
                </a:solidFill>
              </a:rPr>
              <a:t>Rails</a:t>
            </a:r>
            <a:r>
              <a:rPr lang="en-US" altLang="en-US" sz="2000" dirty="0">
                <a:solidFill>
                  <a:srgbClr val="FF0000"/>
                </a:solidFill>
              </a:rPr>
              <a:t> </a:t>
            </a:r>
          </a:p>
          <a:p>
            <a:pPr marL="457200" indent="-457200" eaLnBrk="1" hangingPunct="1">
              <a:lnSpc>
                <a:spcPct val="90000"/>
              </a:lnSpc>
              <a:buSzPct val="90000"/>
              <a:buFont typeface="Wingdings" pitchFamily="2" charset="2"/>
              <a:buAutoNum type="arabicPeriod"/>
              <a:defRPr/>
            </a:pPr>
            <a:r>
              <a:rPr lang="en-US" altLang="en-US" sz="2000" dirty="0">
                <a:solidFill>
                  <a:srgbClr val="FF0000"/>
                </a:solidFill>
              </a:rPr>
              <a:t>Check </a:t>
            </a:r>
            <a:r>
              <a:rPr lang="en-US" altLang="en-US" sz="2000" u="sng" dirty="0">
                <a:solidFill>
                  <a:srgbClr val="FF0000"/>
                </a:solidFill>
              </a:rPr>
              <a:t>Expansion Joints</a:t>
            </a:r>
            <a:r>
              <a:rPr lang="en-US" altLang="en-US" sz="2000" dirty="0">
                <a:solidFill>
                  <a:srgbClr val="FF0000"/>
                </a:solidFill>
              </a:rPr>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err="1"/>
              <a:t>Wingwalls</a:t>
            </a:r>
            <a:endParaRPr lang="en-US" altLang="en-US" sz="2000" dirty="0"/>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Abutments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Bearings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Girders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Soffit and Deck</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Bents or Columns</a:t>
            </a:r>
            <a:r>
              <a:rPr lang="en-US" altLang="en-US" sz="2000" dirty="0"/>
              <a:t> </a:t>
            </a:r>
          </a:p>
          <a:p>
            <a:pPr marL="457200" indent="-457200" eaLnBrk="1" hangingPunct="1">
              <a:lnSpc>
                <a:spcPct val="90000"/>
              </a:lnSpc>
              <a:buSzPct val="90000"/>
              <a:buFont typeface="Wingdings" pitchFamily="2" charset="2"/>
              <a:buAutoNum type="arabicPeriod"/>
              <a:defRPr/>
            </a:pPr>
            <a:r>
              <a:rPr lang="en-US" altLang="en-US" sz="2000" dirty="0"/>
              <a:t>Check </a:t>
            </a:r>
            <a:r>
              <a:rPr lang="en-US" altLang="en-US" sz="2000" u="sng" dirty="0"/>
              <a:t>Caps</a:t>
            </a:r>
            <a:endParaRPr lang="en-US" altLang="en-US" sz="2000" dirty="0"/>
          </a:p>
        </p:txBody>
      </p:sp>
    </p:spTree>
    <p:extLst>
      <p:ext uri="{BB962C8B-B14F-4D97-AF65-F5344CB8AC3E}">
        <p14:creationId xmlns:p14="http://schemas.microsoft.com/office/powerpoint/2010/main" val="23883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a:xfrm>
            <a:off x="457200" y="457200"/>
            <a:ext cx="6324600" cy="1524000"/>
          </a:xfrm>
        </p:spPr>
        <p:txBody>
          <a:bodyPr/>
          <a:lstStyle/>
          <a:p>
            <a:pPr eaLnBrk="1" hangingPunct="1">
              <a:defRPr/>
            </a:pPr>
            <a:r>
              <a:rPr lang="en-US" altLang="en-US" dirty="0"/>
              <a:t>Safety First </a:t>
            </a:r>
            <a:br>
              <a:rPr lang="en-US" altLang="en-US" dirty="0"/>
            </a:br>
            <a:r>
              <a:rPr lang="en-US" altLang="en-US" sz="2800" dirty="0">
                <a:solidFill>
                  <a:schemeClr val="tx1">
                    <a:lumMod val="65000"/>
                    <a:lumOff val="35000"/>
                  </a:schemeClr>
                </a:solidFill>
              </a:rPr>
              <a:t>Approaching the Bridge</a:t>
            </a:r>
          </a:p>
        </p:txBody>
      </p:sp>
      <p:sp>
        <p:nvSpPr>
          <p:cNvPr id="110595" name="Rectangle 3"/>
          <p:cNvSpPr>
            <a:spLocks noGrp="1" noChangeArrowheads="1"/>
          </p:cNvSpPr>
          <p:nvPr>
            <p:ph type="body" idx="1"/>
          </p:nvPr>
        </p:nvSpPr>
        <p:spPr>
          <a:xfrm>
            <a:off x="457200" y="2438400"/>
            <a:ext cx="8305800" cy="3810000"/>
          </a:xfrm>
        </p:spPr>
        <p:txBody>
          <a:bodyPr/>
          <a:lstStyle/>
          <a:p>
            <a:pPr eaLnBrk="1" hangingPunct="1">
              <a:buFont typeface="Arial" panose="020B0604020202020204" pitchFamily="34" charset="0"/>
              <a:buChar char="•"/>
              <a:defRPr/>
            </a:pPr>
            <a:r>
              <a:rPr lang="en-US" altLang="en-US" sz="2800" dirty="0"/>
              <a:t>You have to stop at the bridge anyway so… inspect the bridge </a:t>
            </a:r>
            <a:r>
              <a:rPr lang="en-US" altLang="en-US" sz="2800" u="sng" dirty="0"/>
              <a:t>BEFORE</a:t>
            </a:r>
            <a:r>
              <a:rPr lang="en-US" altLang="en-US" sz="2800" dirty="0"/>
              <a:t> you drive across.</a:t>
            </a:r>
          </a:p>
          <a:p>
            <a:pPr eaLnBrk="1" hangingPunct="1">
              <a:buFont typeface="Arial" panose="020B0604020202020204" pitchFamily="34" charset="0"/>
              <a:buChar char="•"/>
              <a:defRPr/>
            </a:pPr>
            <a:r>
              <a:rPr lang="en-US" altLang="en-US" sz="2800" dirty="0"/>
              <a:t>In fact, stop at least 30’ before the bridge in case there is an approach slab with a problem.</a:t>
            </a:r>
          </a:p>
        </p:txBody>
      </p:sp>
    </p:spTree>
    <p:extLst>
      <p:ext uri="{BB962C8B-B14F-4D97-AF65-F5344CB8AC3E}">
        <p14:creationId xmlns:p14="http://schemas.microsoft.com/office/powerpoint/2010/main" val="213691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Rot="1" noChangeArrowheads="1"/>
          </p:cNvSpPr>
          <p:nvPr>
            <p:ph type="title"/>
          </p:nvPr>
        </p:nvSpPr>
        <p:spPr/>
        <p:txBody>
          <a:bodyPr/>
          <a:lstStyle/>
          <a:p>
            <a:pPr eaLnBrk="1" hangingPunct="1">
              <a:defRPr/>
            </a:pPr>
            <a:r>
              <a:rPr lang="en-US" altLang="en-US" dirty="0"/>
              <a:t>1. Beginning at the Approach</a:t>
            </a:r>
          </a:p>
        </p:txBody>
      </p:sp>
      <p:pic>
        <p:nvPicPr>
          <p:cNvPr id="6147" name="Picture 8" descr="BridgeProfile2"/>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a:stretch>
            <a:fillRect/>
          </a:stretch>
        </p:blipFill>
        <p:spPr>
          <a:xfrm>
            <a:off x="589178" y="1203118"/>
            <a:ext cx="8229600" cy="4138613"/>
          </a:xfrm>
          <a:noFill/>
          <a:ln w="38100" cap="flat" algn="ctr">
            <a:solidFill>
              <a:srgbClr val="191925"/>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45097" name="Text Box 9"/>
          <p:cNvSpPr txBox="1">
            <a:spLocks noChangeArrowheads="1"/>
          </p:cNvSpPr>
          <p:nvPr/>
        </p:nvSpPr>
        <p:spPr bwMode="auto">
          <a:xfrm>
            <a:off x="1808378" y="1784795"/>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j-lt"/>
              </a:rPr>
              <a:t>1.</a:t>
            </a:r>
          </a:p>
        </p:txBody>
      </p:sp>
      <p:sp>
        <p:nvSpPr>
          <p:cNvPr id="345098" name="Text Box 10"/>
          <p:cNvSpPr txBox="1">
            <a:spLocks noChangeArrowheads="1"/>
          </p:cNvSpPr>
          <p:nvPr/>
        </p:nvSpPr>
        <p:spPr bwMode="auto">
          <a:xfrm>
            <a:off x="589178" y="1479995"/>
            <a:ext cx="4572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800" b="1" dirty="0">
                <a:solidFill>
                  <a:srgbClr val="FF0000"/>
                </a:solidFill>
                <a:latin typeface="Comic Sans MS" pitchFamily="66" charset="0"/>
              </a:rPr>
              <a:t>X</a:t>
            </a:r>
          </a:p>
        </p:txBody>
      </p:sp>
      <p:sp>
        <p:nvSpPr>
          <p:cNvPr id="6150" name="Text Box 11"/>
          <p:cNvSpPr txBox="1">
            <a:spLocks noChangeArrowheads="1"/>
          </p:cNvSpPr>
          <p:nvPr/>
        </p:nvSpPr>
        <p:spPr bwMode="auto">
          <a:xfrm>
            <a:off x="589179" y="4493663"/>
            <a:ext cx="4265629"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lnSpc>
                <a:spcPct val="90000"/>
              </a:lnSpc>
              <a:spcBef>
                <a:spcPct val="50000"/>
              </a:spcBef>
              <a:buFont typeface="Wingdings" pitchFamily="2" charset="2"/>
              <a:buNone/>
            </a:pPr>
            <a:r>
              <a:rPr lang="en-US" altLang="en-US" sz="1800" dirty="0">
                <a:solidFill>
                  <a:srgbClr val="FF0000"/>
                </a:solidFill>
                <a:latin typeface="+mn-lt"/>
              </a:rPr>
              <a:t>1.  Park 30’ before the bridge, look at the approach – is it raised or lowered?  Any voids?</a:t>
            </a:r>
          </a:p>
        </p:txBody>
      </p:sp>
      <p:sp>
        <p:nvSpPr>
          <p:cNvPr id="345100" name="Freeform 12"/>
          <p:cNvSpPr>
            <a:spLocks/>
          </p:cNvSpPr>
          <p:nvPr/>
        </p:nvSpPr>
        <p:spPr bwMode="auto">
          <a:xfrm>
            <a:off x="970180" y="1699069"/>
            <a:ext cx="847725" cy="381000"/>
          </a:xfrm>
          <a:custGeom>
            <a:avLst/>
            <a:gdLst>
              <a:gd name="T0" fmla="*/ 0 w 534"/>
              <a:gd name="T1" fmla="*/ 150 h 240"/>
              <a:gd name="T2" fmla="*/ 120 w 534"/>
              <a:gd name="T3" fmla="*/ 234 h 240"/>
              <a:gd name="T4" fmla="*/ 222 w 534"/>
              <a:gd name="T5" fmla="*/ 186 h 240"/>
              <a:gd name="T6" fmla="*/ 222 w 534"/>
              <a:gd name="T7" fmla="*/ 36 h 240"/>
              <a:gd name="T8" fmla="*/ 360 w 534"/>
              <a:gd name="T9" fmla="*/ 18 h 240"/>
              <a:gd name="T10" fmla="*/ 534 w 534"/>
              <a:gd name="T11" fmla="*/ 144 h 240"/>
            </a:gdLst>
            <a:ahLst/>
            <a:cxnLst>
              <a:cxn ang="0">
                <a:pos x="T0" y="T1"/>
              </a:cxn>
              <a:cxn ang="0">
                <a:pos x="T2" y="T3"/>
              </a:cxn>
              <a:cxn ang="0">
                <a:pos x="T4" y="T5"/>
              </a:cxn>
              <a:cxn ang="0">
                <a:pos x="T6" y="T7"/>
              </a:cxn>
              <a:cxn ang="0">
                <a:pos x="T8" y="T9"/>
              </a:cxn>
              <a:cxn ang="0">
                <a:pos x="T10" y="T11"/>
              </a:cxn>
            </a:cxnLst>
            <a:rect l="0" t="0" r="r" b="b"/>
            <a:pathLst>
              <a:path w="534" h="240">
                <a:moveTo>
                  <a:pt x="0" y="150"/>
                </a:moveTo>
                <a:cubicBezTo>
                  <a:pt x="20" y="164"/>
                  <a:pt x="83" y="228"/>
                  <a:pt x="120" y="234"/>
                </a:cubicBezTo>
                <a:cubicBezTo>
                  <a:pt x="157" y="240"/>
                  <a:pt x="205" y="219"/>
                  <a:pt x="222" y="186"/>
                </a:cubicBezTo>
                <a:cubicBezTo>
                  <a:pt x="239" y="153"/>
                  <a:pt x="199" y="64"/>
                  <a:pt x="222" y="36"/>
                </a:cubicBezTo>
                <a:cubicBezTo>
                  <a:pt x="245" y="8"/>
                  <a:pt x="308" y="0"/>
                  <a:pt x="360" y="18"/>
                </a:cubicBezTo>
                <a:cubicBezTo>
                  <a:pt x="412" y="36"/>
                  <a:pt x="498" y="118"/>
                  <a:pt x="534" y="144"/>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5102" name="Line 14"/>
          <p:cNvSpPr>
            <a:spLocks noChangeShapeType="1"/>
          </p:cNvSpPr>
          <p:nvPr/>
        </p:nvSpPr>
        <p:spPr bwMode="auto">
          <a:xfrm flipH="1">
            <a:off x="2667000" y="3429000"/>
            <a:ext cx="1524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5103" name="Freeform 15"/>
          <p:cNvSpPr>
            <a:spLocks/>
          </p:cNvSpPr>
          <p:nvPr/>
        </p:nvSpPr>
        <p:spPr bwMode="auto">
          <a:xfrm>
            <a:off x="2628902"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5104" name="Freeform 16"/>
          <p:cNvSpPr>
            <a:spLocks/>
          </p:cNvSpPr>
          <p:nvPr/>
        </p:nvSpPr>
        <p:spPr bwMode="auto">
          <a:xfrm>
            <a:off x="2590802"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475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79713" y="623889"/>
            <a:ext cx="0" cy="53975"/>
          </a:xfrm>
          <a:custGeom>
            <a:avLst/>
            <a:gdLst/>
            <a:ahLst/>
            <a:cxnLst/>
            <a:rect l="l" t="t" r="r" b="b"/>
            <a:pathLst>
              <a:path h="79375">
                <a:moveTo>
                  <a:pt x="0" y="0"/>
                </a:moveTo>
                <a:lnTo>
                  <a:pt x="0" y="79248"/>
                </a:lnTo>
              </a:path>
            </a:pathLst>
          </a:custGeom>
          <a:ln w="6096">
            <a:solidFill>
              <a:srgbClr val="000000"/>
            </a:solidFill>
          </a:ln>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sz="3682" dirty="0">
              <a:effectLst>
                <a:outerShdw blurRad="38100" dist="38100" dir="2700000" algn="tl">
                  <a:srgbClr val="000000">
                    <a:alpha val="43137"/>
                  </a:srgbClr>
                </a:outerShdw>
              </a:effectLst>
            </a:endParaRPr>
          </a:p>
        </p:txBody>
      </p:sp>
      <p:sp>
        <p:nvSpPr>
          <p:cNvPr id="14" name="object 14"/>
          <p:cNvSpPr/>
          <p:nvPr/>
        </p:nvSpPr>
        <p:spPr>
          <a:xfrm>
            <a:off x="609033" y="1824856"/>
            <a:ext cx="4185423" cy="2873904"/>
          </a:xfrm>
          <a:prstGeom prst="rect">
            <a:avLst/>
          </a:prstGeom>
          <a:blipFill>
            <a:blip r:embed="rId3" cstate="print"/>
            <a:stretch>
              <a:fillRect/>
            </a:stretch>
          </a:blipFill>
          <a:ln w="22225">
            <a:solidFill>
              <a:srgbClr val="202030"/>
            </a:solidFill>
          </a:ln>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sz="3682" dirty="0">
              <a:effectLst>
                <a:outerShdw blurRad="38100" dist="38100" dir="2700000" algn="tl">
                  <a:srgbClr val="000000">
                    <a:alpha val="43137"/>
                  </a:srgbClr>
                </a:outerShdw>
              </a:effectLst>
            </a:endParaRPr>
          </a:p>
        </p:txBody>
      </p:sp>
      <p:sp>
        <p:nvSpPr>
          <p:cNvPr id="16" name="object 16"/>
          <p:cNvSpPr/>
          <p:nvPr/>
        </p:nvSpPr>
        <p:spPr>
          <a:xfrm>
            <a:off x="4803561" y="1824856"/>
            <a:ext cx="3731111" cy="2873905"/>
          </a:xfrm>
          <a:prstGeom prst="rect">
            <a:avLst/>
          </a:prstGeom>
          <a:blipFill>
            <a:blip r:embed="rId4" cstate="print"/>
            <a:stretch>
              <a:fillRect/>
            </a:stretch>
          </a:blipFill>
          <a:ln w="22225">
            <a:solidFill>
              <a:srgbClr val="202030"/>
            </a:solidFill>
          </a:ln>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sz="3682" dirty="0">
              <a:effectLst>
                <a:outerShdw blurRad="38100" dist="38100" dir="2700000" algn="tl">
                  <a:srgbClr val="000000">
                    <a:alpha val="43137"/>
                  </a:srgbClr>
                </a:outerShdw>
              </a:effectLst>
            </a:endParaRPr>
          </a:p>
        </p:txBody>
      </p:sp>
      <p:sp>
        <p:nvSpPr>
          <p:cNvPr id="7173" name="TextBox 17"/>
          <p:cNvSpPr txBox="1">
            <a:spLocks noChangeArrowheads="1"/>
          </p:cNvSpPr>
          <p:nvPr/>
        </p:nvSpPr>
        <p:spPr bwMode="auto">
          <a:xfrm>
            <a:off x="431781" y="194551"/>
            <a:ext cx="8310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3600" b="1" dirty="0">
                <a:solidFill>
                  <a:srgbClr val="1D7D5B"/>
                </a:solidFill>
                <a:latin typeface="Arial Black"/>
                <a:ea typeface="+mj-ea"/>
                <a:cs typeface="Arial Black"/>
              </a:rPr>
              <a:t>1. Approach Slab Settlement</a:t>
            </a:r>
          </a:p>
        </p:txBody>
      </p:sp>
      <p:sp>
        <p:nvSpPr>
          <p:cNvPr id="2" name="Rectangle 1"/>
          <p:cNvSpPr/>
          <p:nvPr/>
        </p:nvSpPr>
        <p:spPr>
          <a:xfrm>
            <a:off x="472994" y="1386391"/>
            <a:ext cx="3142207" cy="480131"/>
          </a:xfrm>
          <a:prstGeom prst="rect">
            <a:avLst/>
          </a:prstGeom>
        </p:spPr>
        <p:txBody>
          <a:bodyPr wrap="none">
            <a:spAutoFit/>
          </a:bodyPr>
          <a:lstStyle/>
          <a:p>
            <a:pPr eaLnBrk="1" fontAlgn="auto" hangingPunct="1">
              <a:lnSpc>
                <a:spcPct val="90000"/>
              </a:lnSpc>
              <a:spcBef>
                <a:spcPct val="20000"/>
              </a:spcBef>
              <a:spcAft>
                <a:spcPts val="0"/>
              </a:spcAft>
              <a:buClr>
                <a:srgbClr val="CCECFF"/>
              </a:buClr>
              <a:buSzPct val="70000"/>
              <a:defRPr/>
            </a:pPr>
            <a:r>
              <a:rPr lang="en-US" sz="2800" kern="0" dirty="0">
                <a:solidFill>
                  <a:srgbClr val="191925"/>
                </a:solidFill>
                <a:latin typeface="+mn-lt"/>
              </a:rPr>
              <a:t>1” to 6” Settlement</a:t>
            </a:r>
          </a:p>
        </p:txBody>
      </p:sp>
      <p:sp>
        <p:nvSpPr>
          <p:cNvPr id="4" name="Rectangle 3"/>
          <p:cNvSpPr/>
          <p:nvPr/>
        </p:nvSpPr>
        <p:spPr>
          <a:xfrm>
            <a:off x="4720386" y="1413613"/>
            <a:ext cx="2632452" cy="480131"/>
          </a:xfrm>
          <a:prstGeom prst="rect">
            <a:avLst/>
          </a:prstGeom>
        </p:spPr>
        <p:txBody>
          <a:bodyPr wrap="none">
            <a:spAutoFit/>
          </a:bodyPr>
          <a:lstStyle/>
          <a:p>
            <a:pPr eaLnBrk="1" hangingPunct="1">
              <a:lnSpc>
                <a:spcPct val="90000"/>
              </a:lnSpc>
              <a:spcBef>
                <a:spcPct val="20000"/>
              </a:spcBef>
              <a:buClr>
                <a:schemeClr val="hlink"/>
              </a:buClr>
              <a:buSzPct val="70000"/>
              <a:defRPr/>
            </a:pPr>
            <a:r>
              <a:rPr lang="en-US" sz="2800" dirty="0">
                <a:latin typeface="+mn-lt"/>
              </a:rPr>
              <a:t>&gt; 6” Settlement</a:t>
            </a:r>
          </a:p>
        </p:txBody>
      </p:sp>
    </p:spTree>
    <p:extLst>
      <p:ext uri="{BB962C8B-B14F-4D97-AF65-F5344CB8AC3E}">
        <p14:creationId xmlns:p14="http://schemas.microsoft.com/office/powerpoint/2010/main" val="95190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6"/>
          <p:cNvSpPr/>
          <p:nvPr/>
        </p:nvSpPr>
        <p:spPr>
          <a:xfrm>
            <a:off x="1924011" y="2439589"/>
            <a:ext cx="5268666" cy="3886200"/>
          </a:xfrm>
          <a:prstGeom prst="rect">
            <a:avLst/>
          </a:prstGeom>
          <a:blipFill>
            <a:blip r:embed="rId3" cstate="print"/>
            <a:stretch>
              <a:fillRect/>
            </a:stretch>
          </a:blipFill>
        </p:spPr>
        <p:txBody>
          <a:bodyPr lIns="0" tIns="0" rIns="0" bIns="0"/>
          <a:lstStyle/>
          <a:p>
            <a:pPr eaLnBrk="1" hangingPunct="1">
              <a:lnSpc>
                <a:spcPct val="90000"/>
              </a:lnSpc>
              <a:spcBef>
                <a:spcPct val="20000"/>
              </a:spcBef>
              <a:buClr>
                <a:schemeClr val="hlink"/>
              </a:buClr>
              <a:buSzPct val="70000"/>
              <a:buFont typeface="Wingdings" panose="05000000000000000000" pitchFamily="2" charset="2"/>
              <a:buChar char="S"/>
              <a:defRPr/>
            </a:pPr>
            <a:endParaRPr dirty="0">
              <a:effectLst>
                <a:outerShdw blurRad="38100" dist="38100" dir="2700000" algn="tl">
                  <a:srgbClr val="000000">
                    <a:alpha val="43137"/>
                  </a:srgbClr>
                </a:outerShdw>
              </a:effectLst>
            </a:endParaRPr>
          </a:p>
        </p:txBody>
      </p:sp>
      <p:sp>
        <p:nvSpPr>
          <p:cNvPr id="5" name="TextBox 17"/>
          <p:cNvSpPr txBox="1">
            <a:spLocks noChangeArrowheads="1"/>
          </p:cNvSpPr>
          <p:nvPr/>
        </p:nvSpPr>
        <p:spPr bwMode="auto">
          <a:xfrm>
            <a:off x="431781" y="194551"/>
            <a:ext cx="8310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spcBef>
                <a:spcPct val="0"/>
              </a:spcBef>
              <a:buClrTx/>
              <a:buSzTx/>
              <a:buFontTx/>
              <a:buNone/>
            </a:pPr>
            <a:r>
              <a:rPr lang="en-US" altLang="en-US" sz="3600" b="1" dirty="0">
                <a:solidFill>
                  <a:srgbClr val="1D7D5B"/>
                </a:solidFill>
                <a:latin typeface="Arial Black"/>
                <a:ea typeface="+mj-ea"/>
                <a:cs typeface="Arial Black"/>
              </a:rPr>
              <a:t>1. Approach Slab Settlement</a:t>
            </a:r>
          </a:p>
        </p:txBody>
      </p:sp>
      <p:sp>
        <p:nvSpPr>
          <p:cNvPr id="7" name="Freeform 6"/>
          <p:cNvSpPr/>
          <p:nvPr/>
        </p:nvSpPr>
        <p:spPr bwMode="auto">
          <a:xfrm>
            <a:off x="1743957" y="1257308"/>
            <a:ext cx="5646656" cy="1066800"/>
          </a:xfrm>
          <a:custGeom>
            <a:avLst/>
            <a:gdLst>
              <a:gd name="connsiteX0" fmla="*/ 14287 w 4095750"/>
              <a:gd name="connsiteY0" fmla="*/ 0 h 581025"/>
              <a:gd name="connsiteX1" fmla="*/ 280987 w 4095750"/>
              <a:gd name="connsiteY1" fmla="*/ 285750 h 581025"/>
              <a:gd name="connsiteX2" fmla="*/ 0 w 4095750"/>
              <a:gd name="connsiteY2" fmla="*/ 581025 h 581025"/>
              <a:gd name="connsiteX3" fmla="*/ 3962400 w 4095750"/>
              <a:gd name="connsiteY3" fmla="*/ 581025 h 581025"/>
              <a:gd name="connsiteX4" fmla="*/ 3705225 w 4095750"/>
              <a:gd name="connsiteY4" fmla="*/ 323850 h 581025"/>
              <a:gd name="connsiteX5" fmla="*/ 4095750 w 4095750"/>
              <a:gd name="connsiteY5" fmla="*/ 4763 h 581025"/>
              <a:gd name="connsiteX6" fmla="*/ 14287 w 4095750"/>
              <a:gd name="connsiteY6"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0" h="581025">
                <a:moveTo>
                  <a:pt x="14287" y="0"/>
                </a:moveTo>
                <a:lnTo>
                  <a:pt x="280987" y="285750"/>
                </a:lnTo>
                <a:lnTo>
                  <a:pt x="0" y="581025"/>
                </a:lnTo>
                <a:lnTo>
                  <a:pt x="3962400" y="581025"/>
                </a:lnTo>
                <a:lnTo>
                  <a:pt x="3705225" y="323850"/>
                </a:lnTo>
                <a:lnTo>
                  <a:pt x="4095750" y="4763"/>
                </a:lnTo>
                <a:lnTo>
                  <a:pt x="14287" y="0"/>
                </a:lnTo>
                <a:close/>
              </a:path>
            </a:pathLst>
          </a:custGeom>
          <a:solidFill>
            <a:srgbClr val="FF0000"/>
          </a:solidFill>
          <a:ln>
            <a:noFill/>
          </a:ln>
          <a:effectLst/>
          <a:extLst/>
        </p:spPr>
        <p:txBody>
          <a:bodyPr/>
          <a:lstStyle/>
          <a:p>
            <a:pPr algn="ctr" eaLnBrk="1" hangingPunct="1">
              <a:lnSpc>
                <a:spcPct val="90000"/>
              </a:lnSpc>
              <a:spcBef>
                <a:spcPct val="20000"/>
              </a:spcBef>
              <a:buClr>
                <a:schemeClr val="hlink"/>
              </a:buClr>
              <a:buSzPct val="70000"/>
              <a:defRPr/>
            </a:pPr>
            <a:r>
              <a:rPr lang="en-US" sz="2800" dirty="0">
                <a:latin typeface="Arial" panose="020B0604020202020204" pitchFamily="34" charset="0"/>
                <a:cs typeface="Arial" panose="020B0604020202020204" pitchFamily="34" charset="0"/>
              </a:rPr>
              <a:t>&gt; 6” Settlement</a:t>
            </a:r>
          </a:p>
          <a:p>
            <a:pPr algn="ctr" eaLnBrk="1" hangingPunct="1">
              <a:lnSpc>
                <a:spcPct val="90000"/>
              </a:lnSpc>
              <a:spcBef>
                <a:spcPct val="20000"/>
              </a:spcBef>
              <a:buClr>
                <a:schemeClr val="hlink"/>
              </a:buClr>
              <a:buSzPct val="70000"/>
              <a:defRPr/>
            </a:pPr>
            <a:r>
              <a:rPr lang="en-US" sz="2800" dirty="0">
                <a:latin typeface="Arial" panose="020B0604020202020204" pitchFamily="34" charset="0"/>
                <a:cs typeface="Arial" panose="020B0604020202020204" pitchFamily="34" charset="0"/>
              </a:rPr>
              <a:t>Impassible</a:t>
            </a:r>
          </a:p>
        </p:txBody>
      </p:sp>
    </p:spTree>
    <p:extLst>
      <p:ext uri="{BB962C8B-B14F-4D97-AF65-F5344CB8AC3E}">
        <p14:creationId xmlns:p14="http://schemas.microsoft.com/office/powerpoint/2010/main" val="237230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Rapid Repair to Settlement at Approach</a:t>
            </a:r>
            <a:br>
              <a:rPr lang="en-US" sz="2800" dirty="0"/>
            </a:br>
            <a:r>
              <a:rPr lang="en-US" sz="2400" dirty="0">
                <a:solidFill>
                  <a:schemeClr val="tx1">
                    <a:lumMod val="65000"/>
                    <a:lumOff val="35000"/>
                  </a:schemeClr>
                </a:solidFill>
                <a:latin typeface="Arial Black" panose="020B0A04020102020204" pitchFamily="34" charset="0"/>
              </a:rPr>
              <a:t>Temporary Steel Plates</a:t>
            </a:r>
            <a:endParaRPr lang="en-US" sz="2800" dirty="0">
              <a:solidFill>
                <a:schemeClr val="tx1">
                  <a:lumMod val="65000"/>
                  <a:lumOff val="35000"/>
                </a:schemeClr>
              </a:solidFill>
              <a:latin typeface="Arial Black" panose="020B0A04020102020204" pitchFamily="34" charset="0"/>
            </a:endParaRPr>
          </a:p>
        </p:txBody>
      </p:sp>
      <p:pic>
        <p:nvPicPr>
          <p:cNvPr id="9219"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746" y="1477646"/>
            <a:ext cx="6324600" cy="474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7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rrowheads="1"/>
          </p:cNvSpPr>
          <p:nvPr>
            <p:ph type="title"/>
          </p:nvPr>
        </p:nvSpPr>
        <p:spPr/>
        <p:txBody>
          <a:bodyPr/>
          <a:lstStyle/>
          <a:p>
            <a:pPr eaLnBrk="1" hangingPunct="1">
              <a:defRPr/>
            </a:pPr>
            <a:r>
              <a:rPr lang="en-US" altLang="en-US" dirty="0"/>
              <a:t>2. &amp; 3.  Rail and Curb Alignment, Joint at Curb Lines </a:t>
            </a:r>
          </a:p>
        </p:txBody>
      </p:sp>
      <p:pic>
        <p:nvPicPr>
          <p:cNvPr id="10243" name="Picture 3" descr="BridgeProfile2"/>
          <p:cNvPicPr>
            <a:picLocks noGrp="1" noChangeAspect="1" noChangeArrowheads="1"/>
          </p:cNvPicPr>
          <p:nvPr>
            <p:ph idx="1"/>
          </p:nvPr>
        </p:nvPicPr>
        <p:blipFill>
          <a:blip r:embed="rId3">
            <a:lum contrast="12000"/>
            <a:extLst>
              <a:ext uri="{28A0092B-C50C-407E-A947-70E740481C1C}">
                <a14:useLocalDpi xmlns:a14="http://schemas.microsoft.com/office/drawing/2010/main" val="0"/>
              </a:ext>
            </a:extLst>
          </a:blip>
          <a:srcRect/>
          <a:stretch>
            <a:fillRect/>
          </a:stretch>
        </p:blipFill>
        <p:spPr>
          <a:xfrm>
            <a:off x="579751" y="1793876"/>
            <a:ext cx="8229600" cy="4138613"/>
          </a:xfrm>
          <a:noFill/>
          <a:ln w="38100" cap="flat" algn="ctr">
            <a:solidFill>
              <a:srgbClr val="191925"/>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47140" name="Text Box 4"/>
          <p:cNvSpPr txBox="1">
            <a:spLocks noChangeArrowheads="1"/>
          </p:cNvSpPr>
          <p:nvPr/>
        </p:nvSpPr>
        <p:spPr bwMode="auto">
          <a:xfrm>
            <a:off x="1798951" y="24384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000" b="1" dirty="0">
                <a:solidFill>
                  <a:srgbClr val="FF0000"/>
                </a:solidFill>
                <a:latin typeface="+mn-lt"/>
              </a:rPr>
              <a:t>1.</a:t>
            </a:r>
          </a:p>
        </p:txBody>
      </p:sp>
      <p:sp>
        <p:nvSpPr>
          <p:cNvPr id="347141" name="Text Box 5"/>
          <p:cNvSpPr txBox="1">
            <a:spLocks noChangeArrowheads="1"/>
          </p:cNvSpPr>
          <p:nvPr/>
        </p:nvSpPr>
        <p:spPr bwMode="auto">
          <a:xfrm>
            <a:off x="579751" y="2133601"/>
            <a:ext cx="4572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800" b="1" dirty="0">
                <a:solidFill>
                  <a:srgbClr val="FF0000"/>
                </a:solidFill>
                <a:latin typeface="Comic Sans MS" pitchFamily="66" charset="0"/>
              </a:rPr>
              <a:t>X</a:t>
            </a:r>
          </a:p>
        </p:txBody>
      </p:sp>
      <p:sp>
        <p:nvSpPr>
          <p:cNvPr id="10246" name="Text Box 6"/>
          <p:cNvSpPr txBox="1">
            <a:spLocks noChangeArrowheads="1"/>
          </p:cNvSpPr>
          <p:nvPr/>
        </p:nvSpPr>
        <p:spPr bwMode="auto">
          <a:xfrm>
            <a:off x="651183" y="5351212"/>
            <a:ext cx="3505200"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lvl1pPr marL="342900" indent="-34290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marL="0" indent="0" eaLnBrk="1" hangingPunct="1">
              <a:lnSpc>
                <a:spcPct val="90000"/>
              </a:lnSpc>
              <a:spcBef>
                <a:spcPct val="50000"/>
              </a:spcBef>
              <a:buFont typeface="Wingdings" pitchFamily="2" charset="2"/>
              <a:buNone/>
            </a:pPr>
            <a:r>
              <a:rPr lang="en-US" altLang="en-US" sz="1800" dirty="0">
                <a:solidFill>
                  <a:srgbClr val="FF0000"/>
                </a:solidFill>
                <a:latin typeface="+mn-lt"/>
              </a:rPr>
              <a:t>2.  Sight down the rails for alignment or visible damage.</a:t>
            </a:r>
          </a:p>
        </p:txBody>
      </p:sp>
      <p:sp>
        <p:nvSpPr>
          <p:cNvPr id="347143" name="Freeform 7"/>
          <p:cNvSpPr>
            <a:spLocks/>
          </p:cNvSpPr>
          <p:nvPr/>
        </p:nvSpPr>
        <p:spPr bwMode="auto">
          <a:xfrm>
            <a:off x="960751" y="2346326"/>
            <a:ext cx="909638" cy="387351"/>
          </a:xfrm>
          <a:custGeom>
            <a:avLst/>
            <a:gdLst>
              <a:gd name="T0" fmla="*/ 0 w 573"/>
              <a:gd name="T1" fmla="*/ 154 h 244"/>
              <a:gd name="T2" fmla="*/ 120 w 573"/>
              <a:gd name="T3" fmla="*/ 238 h 244"/>
              <a:gd name="T4" fmla="*/ 222 w 573"/>
              <a:gd name="T5" fmla="*/ 190 h 244"/>
              <a:gd name="T6" fmla="*/ 222 w 573"/>
              <a:gd name="T7" fmla="*/ 40 h 244"/>
              <a:gd name="T8" fmla="*/ 360 w 573"/>
              <a:gd name="T9" fmla="*/ 22 h 244"/>
              <a:gd name="T10" fmla="*/ 573 w 573"/>
              <a:gd name="T11" fmla="*/ 172 h 244"/>
            </a:gdLst>
            <a:ahLst/>
            <a:cxnLst>
              <a:cxn ang="0">
                <a:pos x="T0" y="T1"/>
              </a:cxn>
              <a:cxn ang="0">
                <a:pos x="T2" y="T3"/>
              </a:cxn>
              <a:cxn ang="0">
                <a:pos x="T4" y="T5"/>
              </a:cxn>
              <a:cxn ang="0">
                <a:pos x="T6" y="T7"/>
              </a:cxn>
              <a:cxn ang="0">
                <a:pos x="T8" y="T9"/>
              </a:cxn>
              <a:cxn ang="0">
                <a:pos x="T10" y="T11"/>
              </a:cxn>
            </a:cxnLst>
            <a:rect l="0" t="0" r="r" b="b"/>
            <a:pathLst>
              <a:path w="573" h="244">
                <a:moveTo>
                  <a:pt x="0" y="154"/>
                </a:moveTo>
                <a:cubicBezTo>
                  <a:pt x="20" y="168"/>
                  <a:pt x="83" y="232"/>
                  <a:pt x="120" y="238"/>
                </a:cubicBezTo>
                <a:cubicBezTo>
                  <a:pt x="157" y="244"/>
                  <a:pt x="205" y="223"/>
                  <a:pt x="222" y="190"/>
                </a:cubicBezTo>
                <a:cubicBezTo>
                  <a:pt x="239" y="157"/>
                  <a:pt x="199" y="68"/>
                  <a:pt x="222" y="40"/>
                </a:cubicBezTo>
                <a:cubicBezTo>
                  <a:pt x="245" y="12"/>
                  <a:pt x="302" y="0"/>
                  <a:pt x="360" y="22"/>
                </a:cubicBezTo>
                <a:cubicBezTo>
                  <a:pt x="418" y="44"/>
                  <a:pt x="529" y="141"/>
                  <a:pt x="573" y="17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7145" name="Text Box 9"/>
          <p:cNvSpPr txBox="1">
            <a:spLocks noChangeArrowheads="1"/>
          </p:cNvSpPr>
          <p:nvPr/>
        </p:nvSpPr>
        <p:spPr bwMode="auto">
          <a:xfrm>
            <a:off x="1951351" y="2743200"/>
            <a:ext cx="4572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400" b="1" dirty="0">
                <a:solidFill>
                  <a:srgbClr val="FF0000"/>
                </a:solidFill>
                <a:latin typeface="+mn-lt"/>
              </a:rPr>
              <a:t>2</a:t>
            </a:r>
            <a:r>
              <a:rPr lang="en-US" altLang="en-US" sz="2000" b="1" dirty="0">
                <a:solidFill>
                  <a:srgbClr val="FF0000"/>
                </a:solidFill>
                <a:latin typeface="+mn-lt"/>
              </a:rPr>
              <a:t>.</a:t>
            </a:r>
          </a:p>
        </p:txBody>
      </p:sp>
      <p:sp>
        <p:nvSpPr>
          <p:cNvPr id="347146" name="Freeform 10"/>
          <p:cNvSpPr>
            <a:spLocks/>
          </p:cNvSpPr>
          <p:nvPr/>
        </p:nvSpPr>
        <p:spPr bwMode="auto">
          <a:xfrm>
            <a:off x="2037078" y="2551114"/>
            <a:ext cx="530225" cy="573087"/>
          </a:xfrm>
          <a:custGeom>
            <a:avLst/>
            <a:gdLst>
              <a:gd name="T0" fmla="*/ 0 w 334"/>
              <a:gd name="T1" fmla="*/ 106 h 361"/>
              <a:gd name="T2" fmla="*/ 57 w 334"/>
              <a:gd name="T3" fmla="*/ 133 h 361"/>
              <a:gd name="T4" fmla="*/ 120 w 334"/>
              <a:gd name="T5" fmla="*/ 94 h 361"/>
              <a:gd name="T6" fmla="*/ 138 w 334"/>
              <a:gd name="T7" fmla="*/ 25 h 361"/>
              <a:gd name="T8" fmla="*/ 228 w 334"/>
              <a:gd name="T9" fmla="*/ 1 h 361"/>
              <a:gd name="T10" fmla="*/ 315 w 334"/>
              <a:gd name="T11" fmla="*/ 34 h 361"/>
              <a:gd name="T12" fmla="*/ 333 w 334"/>
              <a:gd name="T13" fmla="*/ 97 h 361"/>
              <a:gd name="T14" fmla="*/ 309 w 334"/>
              <a:gd name="T15" fmla="*/ 151 h 361"/>
              <a:gd name="T16" fmla="*/ 246 w 334"/>
              <a:gd name="T17" fmla="*/ 187 h 361"/>
              <a:gd name="T18" fmla="*/ 171 w 334"/>
              <a:gd name="T19" fmla="*/ 235 h 361"/>
              <a:gd name="T20" fmla="*/ 138 w 334"/>
              <a:gd name="T21" fmla="*/ 313 h 361"/>
              <a:gd name="T22" fmla="*/ 186 w 334"/>
              <a:gd name="T2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4" h="361">
                <a:moveTo>
                  <a:pt x="0" y="106"/>
                </a:moveTo>
                <a:cubicBezTo>
                  <a:pt x="10" y="111"/>
                  <a:pt x="37" y="135"/>
                  <a:pt x="57" y="133"/>
                </a:cubicBezTo>
                <a:cubicBezTo>
                  <a:pt x="77" y="131"/>
                  <a:pt x="106" y="112"/>
                  <a:pt x="120" y="94"/>
                </a:cubicBezTo>
                <a:cubicBezTo>
                  <a:pt x="134" y="76"/>
                  <a:pt x="120" y="40"/>
                  <a:pt x="138" y="25"/>
                </a:cubicBezTo>
                <a:cubicBezTo>
                  <a:pt x="156" y="10"/>
                  <a:pt x="199" y="0"/>
                  <a:pt x="228" y="1"/>
                </a:cubicBezTo>
                <a:cubicBezTo>
                  <a:pt x="257" y="2"/>
                  <a:pt x="298" y="18"/>
                  <a:pt x="315" y="34"/>
                </a:cubicBezTo>
                <a:cubicBezTo>
                  <a:pt x="332" y="50"/>
                  <a:pt x="334" y="78"/>
                  <a:pt x="333" y="97"/>
                </a:cubicBezTo>
                <a:cubicBezTo>
                  <a:pt x="332" y="116"/>
                  <a:pt x="323" y="136"/>
                  <a:pt x="309" y="151"/>
                </a:cubicBezTo>
                <a:cubicBezTo>
                  <a:pt x="295" y="166"/>
                  <a:pt x="269" y="173"/>
                  <a:pt x="246" y="187"/>
                </a:cubicBezTo>
                <a:cubicBezTo>
                  <a:pt x="223" y="201"/>
                  <a:pt x="189" y="214"/>
                  <a:pt x="171" y="235"/>
                </a:cubicBezTo>
                <a:cubicBezTo>
                  <a:pt x="153" y="256"/>
                  <a:pt x="136" y="292"/>
                  <a:pt x="138" y="313"/>
                </a:cubicBezTo>
                <a:cubicBezTo>
                  <a:pt x="140" y="334"/>
                  <a:pt x="166" y="349"/>
                  <a:pt x="186" y="361"/>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7147" name="Line 11"/>
          <p:cNvSpPr>
            <a:spLocks noChangeShapeType="1"/>
          </p:cNvSpPr>
          <p:nvPr/>
        </p:nvSpPr>
        <p:spPr bwMode="auto">
          <a:xfrm flipH="1">
            <a:off x="2789551" y="3429000"/>
            <a:ext cx="1524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7148" name="Freeform 12"/>
          <p:cNvSpPr>
            <a:spLocks/>
          </p:cNvSpPr>
          <p:nvPr/>
        </p:nvSpPr>
        <p:spPr bwMode="auto">
          <a:xfrm>
            <a:off x="2751453"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347149" name="Freeform 13"/>
          <p:cNvSpPr>
            <a:spLocks/>
          </p:cNvSpPr>
          <p:nvPr/>
        </p:nvSpPr>
        <p:spPr bwMode="auto">
          <a:xfrm>
            <a:off x="2713353" y="3429000"/>
            <a:ext cx="142875" cy="76200"/>
          </a:xfrm>
          <a:custGeom>
            <a:avLst/>
            <a:gdLst>
              <a:gd name="T0" fmla="*/ 90 w 90"/>
              <a:gd name="T1" fmla="*/ 0 h 48"/>
              <a:gd name="T2" fmla="*/ 0 w 90"/>
              <a:gd name="T3" fmla="*/ 48 h 48"/>
            </a:gdLst>
            <a:ahLst/>
            <a:cxnLst>
              <a:cxn ang="0">
                <a:pos x="T0" y="T1"/>
              </a:cxn>
              <a:cxn ang="0">
                <a:pos x="T2" y="T3"/>
              </a:cxn>
            </a:cxnLst>
            <a:rect l="0" t="0" r="r" b="b"/>
            <a:pathLst>
              <a:path w="90" h="48">
                <a:moveTo>
                  <a:pt x="90" y="0"/>
                </a:moveTo>
                <a:lnTo>
                  <a:pt x="0" y="48"/>
                </a:lnTo>
              </a:path>
            </a:pathLst>
          </a:custGeom>
          <a:noFill/>
          <a:ln w="9525" cap="flat" cmpd="sng">
            <a:solidFill>
              <a:srgbClr val="19192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dirty="0">
              <a:effectLst>
                <a:outerShdw blurRad="38100" dist="38100" dir="2700000" algn="tl">
                  <a:srgbClr val="000000">
                    <a:alpha val="43137"/>
                  </a:srgbClr>
                </a:outerShdw>
              </a:effectLst>
            </a:endParaRPr>
          </a:p>
        </p:txBody>
      </p:sp>
      <p:sp>
        <p:nvSpPr>
          <p:cNvPr id="14" name="Freeform 10"/>
          <p:cNvSpPr>
            <a:spLocks/>
          </p:cNvSpPr>
          <p:nvPr/>
        </p:nvSpPr>
        <p:spPr bwMode="auto">
          <a:xfrm>
            <a:off x="2037078" y="2551114"/>
            <a:ext cx="1090613" cy="612775"/>
          </a:xfrm>
          <a:custGeom>
            <a:avLst/>
            <a:gdLst>
              <a:gd name="T0" fmla="*/ 0 w 687"/>
              <a:gd name="T1" fmla="*/ 106 h 386"/>
              <a:gd name="T2" fmla="*/ 57 w 687"/>
              <a:gd name="T3" fmla="*/ 133 h 386"/>
              <a:gd name="T4" fmla="*/ 120 w 687"/>
              <a:gd name="T5" fmla="*/ 94 h 386"/>
              <a:gd name="T6" fmla="*/ 138 w 687"/>
              <a:gd name="T7" fmla="*/ 25 h 386"/>
              <a:gd name="T8" fmla="*/ 228 w 687"/>
              <a:gd name="T9" fmla="*/ 1 h 386"/>
              <a:gd name="T10" fmla="*/ 315 w 687"/>
              <a:gd name="T11" fmla="*/ 34 h 386"/>
              <a:gd name="T12" fmla="*/ 333 w 687"/>
              <a:gd name="T13" fmla="*/ 97 h 386"/>
              <a:gd name="T14" fmla="*/ 309 w 687"/>
              <a:gd name="T15" fmla="*/ 151 h 386"/>
              <a:gd name="T16" fmla="*/ 246 w 687"/>
              <a:gd name="T17" fmla="*/ 187 h 386"/>
              <a:gd name="T18" fmla="*/ 171 w 687"/>
              <a:gd name="T19" fmla="*/ 235 h 386"/>
              <a:gd name="T20" fmla="*/ 138 w 687"/>
              <a:gd name="T21" fmla="*/ 313 h 386"/>
              <a:gd name="T22" fmla="*/ 252 w 687"/>
              <a:gd name="T23" fmla="*/ 367 h 386"/>
              <a:gd name="T24" fmla="*/ 399 w 687"/>
              <a:gd name="T25" fmla="*/ 244 h 386"/>
              <a:gd name="T26" fmla="*/ 522 w 687"/>
              <a:gd name="T27" fmla="*/ 241 h 386"/>
              <a:gd name="T28" fmla="*/ 555 w 687"/>
              <a:gd name="T29" fmla="*/ 292 h 386"/>
              <a:gd name="T30" fmla="*/ 540 w 687"/>
              <a:gd name="T31" fmla="*/ 361 h 386"/>
              <a:gd name="T32" fmla="*/ 615 w 687"/>
              <a:gd name="T33" fmla="*/ 385 h 386"/>
              <a:gd name="T34" fmla="*/ 687 w 687"/>
              <a:gd name="T35" fmla="*/ 35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7" h="386">
                <a:moveTo>
                  <a:pt x="0" y="106"/>
                </a:moveTo>
                <a:cubicBezTo>
                  <a:pt x="10" y="111"/>
                  <a:pt x="37" y="135"/>
                  <a:pt x="57" y="133"/>
                </a:cubicBezTo>
                <a:cubicBezTo>
                  <a:pt x="77" y="131"/>
                  <a:pt x="106" y="112"/>
                  <a:pt x="120" y="94"/>
                </a:cubicBezTo>
                <a:cubicBezTo>
                  <a:pt x="134" y="76"/>
                  <a:pt x="120" y="40"/>
                  <a:pt x="138" y="25"/>
                </a:cubicBezTo>
                <a:cubicBezTo>
                  <a:pt x="156" y="10"/>
                  <a:pt x="199" y="0"/>
                  <a:pt x="228" y="1"/>
                </a:cubicBezTo>
                <a:cubicBezTo>
                  <a:pt x="257" y="2"/>
                  <a:pt x="298" y="18"/>
                  <a:pt x="315" y="34"/>
                </a:cubicBezTo>
                <a:cubicBezTo>
                  <a:pt x="332" y="50"/>
                  <a:pt x="334" y="78"/>
                  <a:pt x="333" y="97"/>
                </a:cubicBezTo>
                <a:cubicBezTo>
                  <a:pt x="332" y="116"/>
                  <a:pt x="323" y="136"/>
                  <a:pt x="309" y="151"/>
                </a:cubicBezTo>
                <a:cubicBezTo>
                  <a:pt x="295" y="166"/>
                  <a:pt x="269" y="173"/>
                  <a:pt x="246" y="187"/>
                </a:cubicBezTo>
                <a:cubicBezTo>
                  <a:pt x="223" y="201"/>
                  <a:pt x="189" y="214"/>
                  <a:pt x="171" y="235"/>
                </a:cubicBezTo>
                <a:cubicBezTo>
                  <a:pt x="153" y="256"/>
                  <a:pt x="125" y="291"/>
                  <a:pt x="138" y="313"/>
                </a:cubicBezTo>
                <a:cubicBezTo>
                  <a:pt x="151" y="335"/>
                  <a:pt x="209" y="378"/>
                  <a:pt x="252" y="367"/>
                </a:cubicBezTo>
                <a:cubicBezTo>
                  <a:pt x="295" y="356"/>
                  <a:pt x="354" y="265"/>
                  <a:pt x="399" y="244"/>
                </a:cubicBezTo>
                <a:cubicBezTo>
                  <a:pt x="444" y="223"/>
                  <a:pt x="496" y="233"/>
                  <a:pt x="522" y="241"/>
                </a:cubicBezTo>
                <a:cubicBezTo>
                  <a:pt x="548" y="249"/>
                  <a:pt x="552" y="272"/>
                  <a:pt x="555" y="292"/>
                </a:cubicBezTo>
                <a:cubicBezTo>
                  <a:pt x="558" y="312"/>
                  <a:pt x="530" y="346"/>
                  <a:pt x="540" y="361"/>
                </a:cubicBezTo>
                <a:cubicBezTo>
                  <a:pt x="550" y="376"/>
                  <a:pt x="591" y="386"/>
                  <a:pt x="615" y="385"/>
                </a:cubicBezTo>
                <a:cubicBezTo>
                  <a:pt x="639" y="384"/>
                  <a:pt x="672" y="359"/>
                  <a:pt x="687" y="352"/>
                </a:cubicBezTo>
              </a:path>
            </a:pathLst>
          </a:custGeom>
          <a:noFill/>
          <a:ln w="38100"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hlink"/>
              </a:buClr>
              <a:buSzPct val="70000"/>
              <a:buFont typeface="Wingdings" panose="05000000000000000000" pitchFamily="2" charset="2"/>
              <a:buChar char="S"/>
              <a:defRPr/>
            </a:pPr>
            <a:endParaRPr lang="en-US">
              <a:effectLst>
                <a:outerShdw blurRad="38100" dist="38100" dir="2700000" algn="tl">
                  <a:srgbClr val="000000">
                    <a:alpha val="43137"/>
                  </a:srgbClr>
                </a:outerShdw>
              </a:effectLst>
            </a:endParaRPr>
          </a:p>
        </p:txBody>
      </p:sp>
      <p:sp>
        <p:nvSpPr>
          <p:cNvPr id="15" name="Text Box 11"/>
          <p:cNvSpPr txBox="1">
            <a:spLocks noChangeArrowheads="1"/>
          </p:cNvSpPr>
          <p:nvPr/>
        </p:nvSpPr>
        <p:spPr bwMode="auto">
          <a:xfrm>
            <a:off x="3094351" y="2895602"/>
            <a:ext cx="381000"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0"/>
              </a:spcBef>
              <a:defRPr>
                <a:solidFill>
                  <a:schemeClr val="tx1"/>
                </a:solidFill>
                <a:latin typeface="Arial" charset="0"/>
              </a:defRPr>
            </a:lvl1pPr>
            <a:lvl2pPr>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Clr>
                <a:schemeClr val="hlink"/>
              </a:buClr>
              <a:buSzPct val="70000"/>
              <a:buFont typeface="Wingdings" panose="05000000000000000000" pitchFamily="2" charset="2"/>
              <a:buNone/>
              <a:defRPr/>
            </a:pPr>
            <a:r>
              <a:rPr lang="en-US" altLang="en-US" sz="2400" b="1" dirty="0">
                <a:solidFill>
                  <a:srgbClr val="FF0000"/>
                </a:solidFill>
                <a:latin typeface="+mn-lt"/>
              </a:rPr>
              <a:t>3</a:t>
            </a:r>
            <a:r>
              <a:rPr lang="en-US" altLang="en-US" sz="2000" b="1" dirty="0">
                <a:solidFill>
                  <a:srgbClr val="FF0000"/>
                </a:solidFill>
                <a:latin typeface="+mn-lt"/>
              </a:rPr>
              <a:t>.</a:t>
            </a:r>
          </a:p>
        </p:txBody>
      </p:sp>
    </p:spTree>
    <p:extLst>
      <p:ext uri="{BB962C8B-B14F-4D97-AF65-F5344CB8AC3E}">
        <p14:creationId xmlns:p14="http://schemas.microsoft.com/office/powerpoint/2010/main" val="528542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WSDOT_PPT_TEMPLATE_PRINTVER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SDOT 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WSDOT_PPT_TEMPLATE_PRINTVERSION</Template>
  <TotalTime>92</TotalTime>
  <Words>885</Words>
  <Application>Microsoft Office PowerPoint</Application>
  <PresentationFormat>On-screen Show (4:3)</PresentationFormat>
  <Paragraphs>158</Paragraphs>
  <Slides>25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Arial Black</vt:lpstr>
      <vt:lpstr>Calibri</vt:lpstr>
      <vt:lpstr>Comic Sans MS</vt:lpstr>
      <vt:lpstr>Garamond</vt:lpstr>
      <vt:lpstr>Times New Roman</vt:lpstr>
      <vt:lpstr>Wingdings</vt:lpstr>
      <vt:lpstr>WSDOT_PPT_TEMPLATE_PRINTVERSION</vt:lpstr>
      <vt:lpstr>WSDOT CONTENT SLIDES</vt:lpstr>
      <vt:lpstr>PowerPoint Presentation</vt:lpstr>
      <vt:lpstr>10 Steps of Assessment</vt:lpstr>
      <vt:lpstr>First, Second and Third Parts Approaches, Rails and Expansion Joints</vt:lpstr>
      <vt:lpstr>Safety First  Approaching the Bridge</vt:lpstr>
      <vt:lpstr>1. Beginning at the Approach</vt:lpstr>
      <vt:lpstr>PowerPoint Presentation</vt:lpstr>
      <vt:lpstr>PowerPoint Presentation</vt:lpstr>
      <vt:lpstr>Rapid Repair to Settlement at Approach Temporary Steel Plates</vt:lpstr>
      <vt:lpstr>2. &amp; 3.  Rail and Curb Alignment, Joint at Curb Lines </vt:lpstr>
      <vt:lpstr>2. &amp; 3. Taking the First Look at the Bridge</vt:lpstr>
      <vt:lpstr>2. &amp; 3. Railing and Curb</vt:lpstr>
      <vt:lpstr>2. &amp; 3. Railing and Joint at  Curb Line</vt:lpstr>
      <vt:lpstr>10 Steps of Assessment</vt:lpstr>
      <vt:lpstr>Fourth and Fifth Parts  Wingwalls and Abutments</vt:lpstr>
      <vt:lpstr>4. Wingwalls</vt:lpstr>
      <vt:lpstr>PowerPoint Presentation</vt:lpstr>
      <vt:lpstr>5. Abutment </vt:lpstr>
      <vt:lpstr>5. Abutment Damages</vt:lpstr>
      <vt:lpstr>5. Abutment Damages (cont’d)</vt:lpstr>
      <vt:lpstr>5. Abutment damages (cont’d)</vt:lpstr>
      <vt:lpstr>Exercise </vt:lpstr>
      <vt:lpstr>PowerPoint Presentation</vt:lpstr>
      <vt:lpstr>PowerPoint Presentation</vt:lpstr>
      <vt:lpstr>PowerPoint Presentation</vt:lpstr>
      <vt:lpstr>5. Abutment Damages (cont’d)</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Teri</dc:creator>
  <cp:lastModifiedBy>Williams, Stephanie</cp:lastModifiedBy>
  <cp:revision>26</cp:revision>
  <cp:lastPrinted>2015-12-15T18:11:53Z</cp:lastPrinted>
  <dcterms:created xsi:type="dcterms:W3CDTF">2017-03-06T23:27:12Z</dcterms:created>
  <dcterms:modified xsi:type="dcterms:W3CDTF">2017-04-21T15:06:32Z</dcterms:modified>
  <cp:contentStatus/>
</cp:coreProperties>
</file>